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324" r:id="rId3"/>
    <p:sldId id="325" r:id="rId4"/>
    <p:sldId id="341" r:id="rId5"/>
    <p:sldId id="342" r:id="rId6"/>
    <p:sldId id="343" r:id="rId7"/>
    <p:sldId id="344" r:id="rId8"/>
    <p:sldId id="345" r:id="rId9"/>
    <p:sldId id="365" r:id="rId10"/>
    <p:sldId id="367" r:id="rId11"/>
    <p:sldId id="368" r:id="rId12"/>
    <p:sldId id="354" r:id="rId13"/>
    <p:sldId id="353" r:id="rId14"/>
    <p:sldId id="351" r:id="rId15"/>
    <p:sldId id="352" r:id="rId16"/>
    <p:sldId id="379" r:id="rId17"/>
    <p:sldId id="380" r:id="rId18"/>
    <p:sldId id="355" r:id="rId19"/>
    <p:sldId id="356" r:id="rId20"/>
    <p:sldId id="357" r:id="rId21"/>
    <p:sldId id="358" r:id="rId22"/>
    <p:sldId id="359" r:id="rId23"/>
    <p:sldId id="360" r:id="rId24"/>
    <p:sldId id="381" r:id="rId25"/>
    <p:sldId id="382" r:id="rId26"/>
    <p:sldId id="361" r:id="rId27"/>
    <p:sldId id="363" r:id="rId28"/>
    <p:sldId id="364" r:id="rId29"/>
    <p:sldId id="369" r:id="rId30"/>
    <p:sldId id="370" r:id="rId31"/>
    <p:sldId id="373" r:id="rId32"/>
    <p:sldId id="371" r:id="rId33"/>
    <p:sldId id="374" r:id="rId34"/>
    <p:sldId id="372" r:id="rId35"/>
    <p:sldId id="339" r:id="rId36"/>
    <p:sldId id="383"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F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8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5B554F-2C48-49C6-991F-DC22D6F576C4}" type="datetimeFigureOut">
              <a:rPr lang="fr-FR" smtClean="0"/>
              <a:pPr/>
              <a:t>27/12/2016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742343-B3E5-44B9-ADB9-3FA105B503C7}" type="slidenum">
              <a:rPr lang="fr-FR" smtClean="0"/>
              <a:pPr/>
              <a:t>‹N°›</a:t>
            </a:fld>
            <a:endParaRPr lang="fr-FR"/>
          </a:p>
        </p:txBody>
      </p:sp>
    </p:spTree>
    <p:extLst>
      <p:ext uri="{BB962C8B-B14F-4D97-AF65-F5344CB8AC3E}">
        <p14:creationId xmlns:p14="http://schemas.microsoft.com/office/powerpoint/2010/main" val="752360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oloh.ma/"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r>
              <a:rPr lang="fr-FR" smtClean="0"/>
              <a:t>El Mustapha Samouh</a:t>
            </a:r>
            <a:endParaRPr lang="fr-FR" dirty="0"/>
          </a:p>
        </p:txBody>
      </p:sp>
      <p:sp>
        <p:nvSpPr>
          <p:cNvPr id="5" name="Rectangle 5"/>
          <p:cNvSpPr>
            <a:spLocks noGrp="1" noChangeArrowheads="1"/>
          </p:cNvSpPr>
          <p:nvPr>
            <p:ph type="ftr" sz="quarter" idx="11"/>
          </p:nvPr>
        </p:nvSpPr>
        <p:spPr>
          <a:ln/>
        </p:spPr>
        <p:txBody>
          <a:bodyPr/>
          <a:lstStyle>
            <a:lvl1pPr>
              <a:defRPr/>
            </a:lvl1pPr>
          </a:lstStyle>
          <a:p>
            <a:endParaRPr lang="fr-FR" dirty="0"/>
          </a:p>
        </p:txBody>
      </p:sp>
      <p:sp>
        <p:nvSpPr>
          <p:cNvPr id="6"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pic>
        <p:nvPicPr>
          <p:cNvPr id="51202" name="Picture 2" descr="Cabinet Soloh Mohamed">
            <a:hlinkClick r:id="rId2"/>
          </p:cNvPr>
          <p:cNvPicPr>
            <a:picLocks noChangeAspect="1" noChangeArrowheads="1"/>
          </p:cNvPicPr>
          <p:nvPr userDrawn="1"/>
        </p:nvPicPr>
        <p:blipFill>
          <a:blip r:embed="rId3"/>
          <a:srcRect/>
          <a:stretch>
            <a:fillRect/>
          </a:stretch>
        </p:blipFill>
        <p:spPr bwMode="auto">
          <a:xfrm>
            <a:off x="7429520" y="71415"/>
            <a:ext cx="1571636" cy="526498"/>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r>
              <a:rPr lang="fr-FR" smtClean="0"/>
              <a:t>El Mustapha Samouh</a:t>
            </a:r>
            <a:endParaRPr lang="fr-FR" dirty="0"/>
          </a:p>
        </p:txBody>
      </p:sp>
      <p:sp>
        <p:nvSpPr>
          <p:cNvPr id="5" name="Rectangle 5"/>
          <p:cNvSpPr>
            <a:spLocks noGrp="1" noChangeArrowheads="1"/>
          </p:cNvSpPr>
          <p:nvPr>
            <p:ph type="ftr" sz="quarter" idx="11"/>
          </p:nvPr>
        </p:nvSpPr>
        <p:spPr>
          <a:ln/>
        </p:spPr>
        <p:txBody>
          <a:bodyPr/>
          <a:lstStyle>
            <a:lvl1pPr>
              <a:defRPr/>
            </a:lvl1pPr>
          </a:lstStyle>
          <a:p>
            <a:endParaRPr lang="fr-FR" dirty="0"/>
          </a:p>
        </p:txBody>
      </p:sp>
      <p:sp>
        <p:nvSpPr>
          <p:cNvPr id="6"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dirty="0"/>
          </a:p>
        </p:txBody>
      </p:sp>
      <p:sp>
        <p:nvSpPr>
          <p:cNvPr id="6"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dirty="0"/>
          </a:p>
        </p:txBody>
      </p:sp>
      <p:sp>
        <p:nvSpPr>
          <p:cNvPr id="7"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8" name="Rectangle 5"/>
          <p:cNvSpPr>
            <a:spLocks noGrp="1" noChangeArrowheads="1"/>
          </p:cNvSpPr>
          <p:nvPr>
            <p:ph type="ftr" sz="quarter" idx="11"/>
          </p:nvPr>
        </p:nvSpPr>
        <p:spPr>
          <a:ln/>
        </p:spPr>
        <p:txBody>
          <a:bodyPr/>
          <a:lstStyle>
            <a:lvl1pPr>
              <a:defRPr/>
            </a:lvl1pPr>
          </a:lstStyle>
          <a:p>
            <a:endParaRPr lang="fr-FR"/>
          </a:p>
        </p:txBody>
      </p:sp>
      <p:sp>
        <p:nvSpPr>
          <p:cNvPr id="9"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4" name="Rectangle 5"/>
          <p:cNvSpPr>
            <a:spLocks noGrp="1" noChangeArrowheads="1"/>
          </p:cNvSpPr>
          <p:nvPr>
            <p:ph type="ftr" sz="quarter" idx="11"/>
          </p:nvPr>
        </p:nvSpPr>
        <p:spPr>
          <a:ln/>
        </p:spPr>
        <p:txBody>
          <a:bodyPr/>
          <a:lstStyle>
            <a:lvl1pPr>
              <a:defRPr/>
            </a:lvl1pPr>
          </a:lstStyle>
          <a:p>
            <a:endParaRPr lang="fr-FR"/>
          </a:p>
        </p:txBody>
      </p:sp>
      <p:sp>
        <p:nvSpPr>
          <p:cNvPr id="5"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3" name="Rectangle 5"/>
          <p:cNvSpPr>
            <a:spLocks noGrp="1" noChangeArrowheads="1"/>
          </p:cNvSpPr>
          <p:nvPr>
            <p:ph type="ftr" sz="quarter" idx="11"/>
          </p:nvPr>
        </p:nvSpPr>
        <p:spPr>
          <a:ln/>
        </p:spPr>
        <p:txBody>
          <a:bodyPr/>
          <a:lstStyle>
            <a:lvl1pPr>
              <a:defRPr/>
            </a:lvl1pPr>
          </a:lstStyle>
          <a:p>
            <a:endParaRPr lang="fr-FR"/>
          </a:p>
        </p:txBody>
      </p:sp>
      <p:sp>
        <p:nvSpPr>
          <p:cNvPr id="4"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r>
              <a:rPr lang="fr-FR" smtClean="0"/>
              <a:t>El Mustapha Samouh</a:t>
            </a:r>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7D1D7A96-A3B7-443B-A928-3461EE018C2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soloh.ma/"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fr-FR" smtClean="0"/>
              <a:t>El Mustapha Samouh</a:t>
            </a:r>
            <a:endParaRPr lang="fr-FR"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1D7A96-A3B7-443B-A928-3461EE018C25}" type="slidenum">
              <a:rPr lang="fr-FR" smtClean="0"/>
              <a:pPr/>
              <a:t>‹N°›</a:t>
            </a:fld>
            <a:endParaRPr lang="fr-FR" dirty="0"/>
          </a:p>
        </p:txBody>
      </p:sp>
      <p:sp>
        <p:nvSpPr>
          <p:cNvPr id="1031" name="Line 8"/>
          <p:cNvSpPr>
            <a:spLocks noChangeShapeType="1"/>
          </p:cNvSpPr>
          <p:nvPr/>
        </p:nvSpPr>
        <p:spPr bwMode="auto">
          <a:xfrm>
            <a:off x="395288" y="1484313"/>
            <a:ext cx="8353425" cy="0"/>
          </a:xfrm>
          <a:prstGeom prst="line">
            <a:avLst/>
          </a:prstGeom>
          <a:noFill/>
          <a:ln w="76200">
            <a:solidFill>
              <a:srgbClr val="0000FF"/>
            </a:solidFill>
            <a:round/>
            <a:headEnd/>
            <a:tailEnd/>
          </a:ln>
        </p:spPr>
        <p:txBody>
          <a:bodyPr anchor="ctr"/>
          <a:lstStyle/>
          <a:p>
            <a:pPr>
              <a:defRPr/>
            </a:pPr>
            <a:endParaRPr lang="fr-FR"/>
          </a:p>
        </p:txBody>
      </p:sp>
      <p:sp>
        <p:nvSpPr>
          <p:cNvPr id="1032" name="Line 9"/>
          <p:cNvSpPr>
            <a:spLocks noChangeShapeType="1"/>
          </p:cNvSpPr>
          <p:nvPr/>
        </p:nvSpPr>
        <p:spPr bwMode="auto">
          <a:xfrm>
            <a:off x="395288" y="1484313"/>
            <a:ext cx="0" cy="4608512"/>
          </a:xfrm>
          <a:prstGeom prst="line">
            <a:avLst/>
          </a:prstGeom>
          <a:noFill/>
          <a:ln w="19050">
            <a:solidFill>
              <a:srgbClr val="0000FF"/>
            </a:solidFill>
            <a:round/>
            <a:headEnd/>
            <a:tailEnd/>
          </a:ln>
        </p:spPr>
        <p:txBody>
          <a:bodyPr anchor="ctr"/>
          <a:lstStyle/>
          <a:p>
            <a:pPr>
              <a:defRPr/>
            </a:pPr>
            <a:endParaRPr lang="fr-FR"/>
          </a:p>
        </p:txBody>
      </p:sp>
      <p:pic>
        <p:nvPicPr>
          <p:cNvPr id="9" name="Image 8"/>
          <p:cNvPicPr/>
          <p:nvPr userDrawn="1"/>
        </p:nvPicPr>
        <p:blipFill>
          <a:blip r:embed="rId14" cstate="print"/>
          <a:srcRect/>
          <a:stretch>
            <a:fillRect/>
          </a:stretch>
        </p:blipFill>
        <p:spPr bwMode="auto">
          <a:xfrm>
            <a:off x="71406" y="71414"/>
            <a:ext cx="1133475" cy="638175"/>
          </a:xfrm>
          <a:prstGeom prst="rect">
            <a:avLst/>
          </a:prstGeom>
          <a:noFill/>
          <a:ln w="9525">
            <a:noFill/>
            <a:miter lim="800000"/>
            <a:headEnd/>
            <a:tailEnd/>
          </a:ln>
        </p:spPr>
      </p:pic>
      <p:pic>
        <p:nvPicPr>
          <p:cNvPr id="10" name="Picture 2" descr="Cabinet Soloh Mohamed">
            <a:hlinkClick r:id="rId15"/>
          </p:cNvPr>
          <p:cNvPicPr>
            <a:picLocks noChangeAspect="1" noChangeArrowheads="1"/>
          </p:cNvPicPr>
          <p:nvPr userDrawn="1"/>
        </p:nvPicPr>
        <p:blipFill>
          <a:blip r:embed="rId16"/>
          <a:srcRect/>
          <a:stretch>
            <a:fillRect/>
          </a:stretch>
        </p:blipFill>
        <p:spPr bwMode="auto">
          <a:xfrm>
            <a:off x="7429520" y="71415"/>
            <a:ext cx="1571636" cy="526498"/>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
            </a:r>
            <a:br>
              <a:rPr lang="fr-FR" dirty="0" smtClean="0"/>
            </a:br>
            <a:r>
              <a:rPr lang="fr-FR" dirty="0" smtClean="0"/>
              <a:t/>
            </a:r>
            <a:br>
              <a:rPr lang="fr-FR" dirty="0" smtClean="0"/>
            </a:br>
            <a:r>
              <a:rPr lang="fr-FR" dirty="0" smtClean="0"/>
              <a:t>IR des expatriés</a:t>
            </a:r>
            <a:endParaRPr lang="fr-FR" dirty="0"/>
          </a:p>
        </p:txBody>
      </p:sp>
      <p:sp>
        <p:nvSpPr>
          <p:cNvPr id="3" name="Sous-titre 2"/>
          <p:cNvSpPr>
            <a:spLocks noGrp="1"/>
          </p:cNvSpPr>
          <p:nvPr>
            <p:ph type="subTitle" idx="1"/>
          </p:nvPr>
        </p:nvSpPr>
        <p:spPr>
          <a:xfrm>
            <a:off x="428596" y="6000768"/>
            <a:ext cx="2571768" cy="542932"/>
          </a:xfrm>
        </p:spPr>
        <p:txBody>
          <a:bodyPr/>
          <a:lstStyle/>
          <a:p>
            <a:r>
              <a:rPr lang="fr-FR" sz="1600" dirty="0" smtClean="0"/>
              <a:t>Mohamed </a:t>
            </a:r>
            <a:r>
              <a:rPr lang="fr-FR" sz="1600" dirty="0" err="1" smtClean="0"/>
              <a:t>Soloh</a:t>
            </a:r>
            <a:endParaRPr lang="fr-FR" sz="1600" dirty="0"/>
          </a:p>
        </p:txBody>
      </p:sp>
      <p:sp>
        <p:nvSpPr>
          <p:cNvPr id="4" name="Espace réservé du numéro de diapositive 3"/>
          <p:cNvSpPr>
            <a:spLocks noGrp="1"/>
          </p:cNvSpPr>
          <p:nvPr>
            <p:ph type="sldNum" sz="quarter" idx="12"/>
          </p:nvPr>
        </p:nvSpPr>
        <p:spPr/>
        <p:txBody>
          <a:bodyPr/>
          <a:lstStyle/>
          <a:p>
            <a:fld id="{7D1D7A96-A3B7-443B-A928-3461EE018C25}" type="slidenum">
              <a:rPr lang="fr-FR" smtClean="0"/>
              <a:pPr/>
              <a:t>1</a:t>
            </a:fld>
            <a:endParaRPr lang="fr-FR"/>
          </a:p>
        </p:txBody>
      </p:sp>
      <p:sp>
        <p:nvSpPr>
          <p:cNvPr id="5" name="Sous-titre 2"/>
          <p:cNvSpPr txBox="1">
            <a:spLocks/>
          </p:cNvSpPr>
          <p:nvPr/>
        </p:nvSpPr>
        <p:spPr bwMode="auto">
          <a:xfrm>
            <a:off x="6500826" y="6000768"/>
            <a:ext cx="2571768" cy="5429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fr-FR" sz="1600" b="0" i="0" u="none" strike="noStrike" kern="0" cap="none" spc="0" normalizeH="0" baseline="0" noProof="0" dirty="0" smtClean="0">
                <a:ln>
                  <a:noFill/>
                </a:ln>
                <a:solidFill>
                  <a:schemeClr val="tx1"/>
                </a:solidFill>
                <a:effectLst/>
                <a:uLnTx/>
                <a:uFillTx/>
                <a:latin typeface="+mn-lt"/>
                <a:ea typeface="+mn-ea"/>
                <a:cs typeface="+mn-cs"/>
              </a:rPr>
              <a:t>27/12/2016</a:t>
            </a:r>
            <a:endParaRPr kumimoji="0" lang="fr-FR" sz="16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10</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des conventions fiscales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2000" dirty="0" smtClean="0">
                <a:latin typeface="Book Antiqua" pitchFamily="18" charset="0"/>
              </a:rPr>
              <a:t>Deux cas sont à distinguer </a:t>
            </a:r>
            <a:endParaRPr lang="fr-FR" altLang="fr-FR" sz="1800" dirty="0" smtClean="0">
              <a:latin typeface="Book Antiqua" pitchFamily="18" charset="0"/>
            </a:endParaRPr>
          </a:p>
          <a:p>
            <a:pPr algn="just">
              <a:buNone/>
            </a:pPr>
            <a:endParaRPr lang="fr-FR" altLang="fr-FR" sz="1800" dirty="0" smtClean="0">
              <a:latin typeface="Book Antiqua" pitchFamily="18" charset="0"/>
            </a:endParaRPr>
          </a:p>
          <a:p>
            <a:pPr algn="just">
              <a:buNone/>
            </a:pPr>
            <a:r>
              <a:rPr lang="fr-FR" altLang="fr-FR" sz="1800" u="sng" dirty="0" smtClean="0">
                <a:latin typeface="Book Antiqua" pitchFamily="18" charset="0"/>
              </a:rPr>
              <a:t>1- Expatrié payé par l’Etat ou ses subdivisions politiques</a:t>
            </a:r>
          </a:p>
          <a:p>
            <a:pPr algn="just">
              <a:buNone/>
            </a:pPr>
            <a:endParaRPr lang="fr-FR" altLang="fr-FR" sz="1800" u="sng" dirty="0" smtClean="0">
              <a:latin typeface="Book Antiqua" pitchFamily="18" charset="0"/>
            </a:endParaRPr>
          </a:p>
          <a:p>
            <a:pPr algn="just">
              <a:buNone/>
            </a:pPr>
            <a:r>
              <a:rPr lang="fr-FR" altLang="fr-FR" sz="1800" b="1" dirty="0" smtClean="0">
                <a:solidFill>
                  <a:srgbClr val="002060"/>
                </a:solidFill>
                <a:effectLst>
                  <a:outerShdw blurRad="38100" dist="38100" dir="2700000" algn="tl">
                    <a:srgbClr val="000000">
                      <a:alpha val="43137"/>
                    </a:srgbClr>
                  </a:outerShdw>
                </a:effectLst>
                <a:latin typeface="Book Antiqua" pitchFamily="18" charset="0"/>
              </a:rPr>
              <a:t>Exception: </a:t>
            </a:r>
            <a:r>
              <a:rPr lang="fr-FR" altLang="fr-FR" sz="1800" dirty="0" smtClean="0">
                <a:latin typeface="Book Antiqua" pitchFamily="18" charset="0"/>
              </a:rPr>
              <a:t>imposition au Maroc (pays d’exercice du travail) si le travail est exercé au Maroc, le bénéficiaire est résident au Maroc et </a:t>
            </a:r>
          </a:p>
          <a:p>
            <a:pPr marL="180975" indent="-180975" algn="just">
              <a:buNone/>
            </a:pPr>
            <a:r>
              <a:rPr lang="fr-FR" altLang="fr-FR" sz="1800" dirty="0" smtClean="0">
                <a:latin typeface="Book Antiqua" pitchFamily="18" charset="0"/>
              </a:rPr>
              <a:t>	- il a la nationalité marocaine; ou</a:t>
            </a:r>
          </a:p>
          <a:p>
            <a:pPr marL="180975" indent="-180975" algn="just">
              <a:buNone/>
            </a:pPr>
            <a:r>
              <a:rPr lang="fr-FR" altLang="fr-FR" sz="1800" dirty="0" smtClean="0">
                <a:latin typeface="Book Antiqua" pitchFamily="18" charset="0"/>
              </a:rPr>
              <a:t>   -  il n’est devenu résident du Maroc uniquement pour rendre ses services.  </a:t>
            </a:r>
          </a:p>
          <a:p>
            <a:pPr algn="just">
              <a:buNone/>
            </a:pPr>
            <a:endParaRPr lang="fr-FR" altLang="fr-FR" sz="1800" dirty="0" smtClean="0">
              <a:latin typeface="Book Antiqua" pitchFamily="18" charset="0"/>
            </a:endParaRPr>
          </a:p>
          <a:p>
            <a:pPr marL="180975" indent="-180975" algn="just">
              <a:buNone/>
            </a:pPr>
            <a:r>
              <a:rPr lang="fr-FR" altLang="fr-FR" sz="1800" u="sng" dirty="0" smtClean="0">
                <a:latin typeface="Book Antiqua" pitchFamily="18" charset="0"/>
              </a:rPr>
              <a:t>Exemple</a:t>
            </a:r>
            <a:r>
              <a:rPr lang="fr-FR" altLang="fr-FR" sz="1800" dirty="0" smtClean="0">
                <a:latin typeface="Book Antiqua" pitchFamily="18" charset="0"/>
              </a:rPr>
              <a:t>: une personne résidente au Maroc est employée par l’Etat du Sénégal, pour exercer un travail au Maroc pour l’Etat du Sénégal serait imposable au Maroc si: </a:t>
            </a:r>
          </a:p>
          <a:p>
            <a:pPr marL="180975" indent="-180975" algn="just">
              <a:buNone/>
            </a:pPr>
            <a:r>
              <a:rPr lang="fr-FR" altLang="fr-FR" sz="1800" dirty="0" smtClean="0">
                <a:latin typeface="Book Antiqua" pitchFamily="18" charset="0"/>
              </a:rPr>
              <a:t>    - cette personne a la nationalité marocaine; ou </a:t>
            </a:r>
          </a:p>
          <a:p>
            <a:pPr marL="180975" indent="-180975" algn="just">
              <a:buNone/>
            </a:pPr>
            <a:r>
              <a:rPr lang="fr-FR" altLang="fr-FR" sz="1800" dirty="0" smtClean="0">
                <a:latin typeface="Book Antiqua" pitchFamily="18" charset="0"/>
              </a:rPr>
              <a:t>    - n’est pas devenue résidente au Maroc seulement pour rendre ses services.</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11</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des conventions fiscales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2000" dirty="0" smtClean="0">
                <a:latin typeface="Book Antiqua" pitchFamily="18" charset="0"/>
              </a:rPr>
              <a:t>Deux cas sont à distinguer </a:t>
            </a:r>
            <a:endParaRPr lang="fr-FR" altLang="fr-FR" sz="1800" dirty="0" smtClean="0">
              <a:latin typeface="Book Antiqua" pitchFamily="18" charset="0"/>
            </a:endParaRPr>
          </a:p>
          <a:p>
            <a:pPr algn="just">
              <a:buNone/>
            </a:pPr>
            <a:endParaRPr lang="fr-FR" altLang="fr-FR" sz="1800" dirty="0" smtClean="0">
              <a:latin typeface="Book Antiqua" pitchFamily="18" charset="0"/>
            </a:endParaRPr>
          </a:p>
          <a:p>
            <a:pPr algn="just">
              <a:buNone/>
            </a:pPr>
            <a:r>
              <a:rPr lang="fr-FR" altLang="fr-FR" sz="1800" u="sng" dirty="0" smtClean="0">
                <a:latin typeface="Book Antiqua" pitchFamily="18" charset="0"/>
              </a:rPr>
              <a:t>2- Expatrié dans le secteur privé </a:t>
            </a:r>
          </a:p>
          <a:p>
            <a:pPr algn="just">
              <a:buNone/>
            </a:pPr>
            <a:endParaRPr lang="fr-FR" altLang="fr-FR" sz="1800" dirty="0" smtClean="0">
              <a:latin typeface="Book Antiqua" pitchFamily="18" charset="0"/>
            </a:endParaRPr>
          </a:p>
          <a:p>
            <a:pPr algn="just">
              <a:buNone/>
            </a:pPr>
            <a:r>
              <a:rPr lang="fr-FR" altLang="fr-FR" sz="1800" b="1" dirty="0" smtClean="0">
                <a:solidFill>
                  <a:srgbClr val="002060"/>
                </a:solidFill>
                <a:effectLst>
                  <a:outerShdw blurRad="38100" dist="38100" dir="2700000" algn="tl">
                    <a:srgbClr val="000000">
                      <a:alpha val="43137"/>
                    </a:srgbClr>
                  </a:outerShdw>
                </a:effectLst>
                <a:latin typeface="Book Antiqua" pitchFamily="18" charset="0"/>
              </a:rPr>
              <a:t>Exception: </a:t>
            </a:r>
            <a:r>
              <a:rPr lang="fr-FR" altLang="fr-FR" sz="1800" dirty="0" smtClean="0">
                <a:latin typeface="Book Antiqua" pitchFamily="18" charset="0"/>
              </a:rPr>
              <a:t>imposition à l’étranger si 3 conditions sont remplies:</a:t>
            </a:r>
          </a:p>
          <a:p>
            <a:pPr algn="just">
              <a:buNone/>
            </a:pPr>
            <a:endParaRPr lang="fr-FR" altLang="fr-FR" sz="1800" dirty="0" smtClean="0">
              <a:latin typeface="Book Antiqua" pitchFamily="18" charset="0"/>
            </a:endParaRPr>
          </a:p>
          <a:p>
            <a:pPr marL="180975" indent="-180975" algn="just">
              <a:buNone/>
            </a:pPr>
            <a:r>
              <a:rPr lang="fr-FR" altLang="fr-FR" sz="1800" dirty="0" smtClean="0">
                <a:latin typeface="Book Antiqua" pitchFamily="18" charset="0"/>
              </a:rPr>
              <a:t>- Le bénéficiaire séjour au Maroc pour une ou plusieurs périodes totalisant moins de 183 jours;</a:t>
            </a:r>
          </a:p>
          <a:p>
            <a:pPr marL="180975" indent="-180975" algn="just">
              <a:buNone/>
            </a:pPr>
            <a:r>
              <a:rPr lang="fr-FR" altLang="fr-FR" sz="1800" dirty="0" smtClean="0">
                <a:latin typeface="Book Antiqua" pitchFamily="18" charset="0"/>
              </a:rPr>
              <a:t>- La rémunération est payée par un employeur, ou pour son compte, qui n’est pas résident au Maroc; </a:t>
            </a:r>
          </a:p>
          <a:p>
            <a:pPr marL="180975" indent="-180975" algn="just">
              <a:buNone/>
            </a:pPr>
            <a:r>
              <a:rPr lang="fr-FR" altLang="fr-FR" sz="1800" dirty="0" smtClean="0">
                <a:latin typeface="Book Antiqua" pitchFamily="18" charset="0"/>
              </a:rPr>
              <a:t>- La rémunération payée n’est pas supportée par un établissement stable dont dispose l’employeur au Maroc.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12</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dirty="0" smtClean="0">
                <a:latin typeface="Book Antiqua" pitchFamily="18" charset="0"/>
              </a:rPr>
              <a:t>Deux cas sont à distinguer:</a:t>
            </a:r>
          </a:p>
          <a:p>
            <a:pPr marL="0" indent="0" algn="just">
              <a:buNone/>
            </a:pPr>
            <a:endParaRPr lang="fr-FR" altLang="fr-FR" sz="1800" dirty="0" smtClean="0">
              <a:latin typeface="Book Antiqua" pitchFamily="18" charset="0"/>
            </a:endParaRPr>
          </a:p>
          <a:p>
            <a:pPr marL="0" indent="0" algn="just">
              <a:buNone/>
            </a:pPr>
            <a:r>
              <a:rPr lang="fr-FR" altLang="fr-FR" sz="1800" u="sng" dirty="0" smtClean="0">
                <a:latin typeface="Book Antiqua" pitchFamily="18" charset="0"/>
              </a:rPr>
              <a:t>I- Salarié expatrié du Maroc vers l’étranger (travail exercé à l’étranger)</a:t>
            </a:r>
          </a:p>
          <a:p>
            <a:pPr marL="0" indent="0" algn="just">
              <a:buNone/>
            </a:pPr>
            <a:endParaRPr lang="fr-FR" altLang="fr-FR" sz="1800" u="sng" dirty="0" smtClean="0">
              <a:latin typeface="Book Antiqua" pitchFamily="18" charset="0"/>
            </a:endParaRPr>
          </a:p>
          <a:p>
            <a:pPr marL="0" indent="0" algn="just">
              <a:buNone/>
            </a:pPr>
            <a:r>
              <a:rPr lang="fr-FR" altLang="fr-FR" sz="1800" dirty="0" smtClean="0">
                <a:latin typeface="Book Antiqua" pitchFamily="18" charset="0"/>
              </a:rPr>
              <a:t>a- Salarié du secteur privé</a:t>
            </a:r>
          </a:p>
          <a:p>
            <a:pPr marL="0" indent="0" algn="just">
              <a:buNone/>
            </a:pPr>
            <a:r>
              <a:rPr lang="fr-FR" altLang="fr-FR" sz="1800" dirty="0" smtClean="0">
                <a:latin typeface="Book Antiqua" pitchFamily="18" charset="0"/>
              </a:rPr>
              <a:t>b- Salarié du secteur public</a:t>
            </a:r>
          </a:p>
          <a:p>
            <a:pPr marL="0" indent="0" algn="just">
              <a:buNone/>
            </a:pPr>
            <a:endParaRPr lang="fr-FR" altLang="fr-FR" sz="1800" dirty="0" smtClean="0">
              <a:latin typeface="Book Antiqua" pitchFamily="18" charset="0"/>
            </a:endParaRPr>
          </a:p>
          <a:p>
            <a:pPr marL="0" indent="0" algn="just">
              <a:buNone/>
            </a:pPr>
            <a:r>
              <a:rPr lang="fr-FR" altLang="fr-FR" sz="1800" u="sng" dirty="0" smtClean="0">
                <a:latin typeface="Book Antiqua" pitchFamily="18" charset="0"/>
              </a:rPr>
              <a:t>II- Salarié expatrié de l’étranger vers le Maroc (travail exercé au Maroc)</a:t>
            </a:r>
          </a:p>
          <a:p>
            <a:pPr marL="0" indent="0" algn="just">
              <a:buNone/>
            </a:pPr>
            <a:endParaRPr lang="fr-FR" altLang="fr-FR" sz="1800" u="sng" dirty="0" smtClean="0">
              <a:latin typeface="Book Antiqua" pitchFamily="18" charset="0"/>
            </a:endParaRPr>
          </a:p>
          <a:p>
            <a:pPr marL="0" indent="0" algn="just">
              <a:buNone/>
            </a:pPr>
            <a:r>
              <a:rPr lang="fr-FR" altLang="fr-FR" sz="1800" dirty="0" smtClean="0">
                <a:latin typeface="Book Antiqua" pitchFamily="18" charset="0"/>
              </a:rPr>
              <a:t>a- Salarié du secteur privé</a:t>
            </a:r>
          </a:p>
          <a:p>
            <a:pPr marL="0" indent="0" algn="just">
              <a:buNone/>
            </a:pPr>
            <a:r>
              <a:rPr lang="fr-FR" altLang="fr-FR" sz="1800" dirty="0" smtClean="0">
                <a:latin typeface="Book Antiqua" pitchFamily="18" charset="0"/>
              </a:rPr>
              <a:t>b- Salarié du secteur public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13</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endParaRPr lang="fr-FR" altLang="fr-FR" sz="1800" b="1" u="sng" dirty="0" smtClean="0">
              <a:latin typeface="Book Antiqua" pitchFamily="18" charset="0"/>
            </a:endParaRPr>
          </a:p>
          <a:p>
            <a:pPr marL="0" indent="0" algn="just">
              <a:buNone/>
            </a:pPr>
            <a:r>
              <a:rPr lang="fr-FR" altLang="fr-FR" sz="1800" u="sng" dirty="0" smtClean="0">
                <a:solidFill>
                  <a:srgbClr val="002060"/>
                </a:solidFill>
                <a:effectLst>
                  <a:outerShdw blurRad="38100" dist="38100" dir="2700000" algn="tl">
                    <a:srgbClr val="000000">
                      <a:alpha val="43137"/>
                    </a:srgbClr>
                  </a:outerShdw>
                </a:effectLst>
                <a:latin typeface="Book Antiqua" pitchFamily="18" charset="0"/>
              </a:rPr>
              <a:t>Salarié expatrié du Maroc vers l’étranger (travail exercé à l’étranger)</a:t>
            </a: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ctr">
              <a:buNone/>
            </a:pPr>
            <a:r>
              <a:rPr lang="fr-FR" altLang="fr-FR" sz="1800" b="1" u="sng" dirty="0" smtClean="0">
                <a:latin typeface="Book Antiqua" pitchFamily="18" charset="0"/>
              </a:rPr>
              <a:t>Salarié du secteur privé </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14</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Absence de convention</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Résident au Maroc: le salaire total est imposable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Non-résident au Maroc: La partie du salaire de source marocaine est imposable au Maroc. Source des salaires: non définie par le CGI?????? Lieu où le travail est effectivement. Donc, pas d’imposition au Maroc.     </a:t>
            </a:r>
          </a:p>
          <a:p>
            <a:pPr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Toutefois, en pratique, source de revenu est l’Etat de résidence de la personne qui verse les salaires. DONC: imposition au Maroc.</a:t>
            </a:r>
          </a:p>
          <a:p>
            <a:pPr algn="just">
              <a:buNone/>
            </a:pPr>
            <a:endParaRPr lang="fr-FR" altLang="fr-FR" sz="1800" dirty="0" smtClean="0">
              <a:latin typeface="Book Antiqua" pitchFamily="18" charset="0"/>
            </a:endParaRPr>
          </a:p>
          <a:p>
            <a:pPr algn="just">
              <a:buNone/>
            </a:pPr>
            <a:r>
              <a:rPr lang="fr-FR" altLang="fr-FR" sz="1800" b="1" dirty="0" smtClean="0">
                <a:latin typeface="Book Antiqua" pitchFamily="18" charset="0"/>
              </a:rPr>
              <a:t>NB</a:t>
            </a:r>
            <a:r>
              <a:rPr lang="fr-FR" altLang="fr-FR" sz="1800" dirty="0" smtClean="0">
                <a:latin typeface="Book Antiqua" pitchFamily="18" charset="0"/>
              </a:rPr>
              <a:t>: Maroc n’a pas formulé d’observations sur le modèle de l’OCDE.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15</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endParaRPr lang="fr-FR" altLang="fr-FR" sz="1800" u="sng" dirty="0" smtClean="0">
              <a:latin typeface="Book Antiqua" pitchFamily="18" charset="0"/>
            </a:endParaRPr>
          </a:p>
          <a:p>
            <a:pPr algn="just">
              <a:buNone/>
            </a:pPr>
            <a:r>
              <a:rPr lang="fr-FR" altLang="fr-FR" sz="1800" u="sng" dirty="0" smtClean="0">
                <a:latin typeface="Book Antiqua" pitchFamily="18" charset="0"/>
              </a:rPr>
              <a:t>Existence de convention</a:t>
            </a:r>
          </a:p>
          <a:p>
            <a:pPr algn="just">
              <a:buNone/>
            </a:pPr>
            <a:endParaRPr lang="fr-FR" altLang="fr-FR" sz="1800" dirty="0" smtClean="0">
              <a:latin typeface="Book Antiqua" pitchFamily="18" charset="0"/>
            </a:endParaRPr>
          </a:p>
          <a:p>
            <a:pPr algn="just">
              <a:buFontTx/>
              <a:buChar char="-"/>
            </a:pPr>
            <a:r>
              <a:rPr lang="fr-FR" altLang="fr-FR" sz="1800" dirty="0" smtClean="0">
                <a:latin typeface="Book Antiqua" pitchFamily="18" charset="0"/>
              </a:rPr>
              <a:t>Imposition à l’étranger.    </a:t>
            </a:r>
          </a:p>
          <a:p>
            <a:pPr algn="just">
              <a:buFontTx/>
              <a:buChar char="-"/>
            </a:pPr>
            <a:endParaRPr lang="fr-FR" altLang="fr-FR" sz="1800" dirty="0" smtClean="0">
              <a:latin typeface="Book Antiqua" pitchFamily="18" charset="0"/>
            </a:endParaRPr>
          </a:p>
          <a:p>
            <a:pPr marL="400050" lvl="1" indent="0" algn="just">
              <a:buFont typeface="Wingdings" pitchFamily="2" charset="2"/>
              <a:buChar char="Ø"/>
            </a:pPr>
            <a:r>
              <a:rPr lang="fr-FR" altLang="fr-FR" sz="1400" dirty="0" smtClean="0">
                <a:latin typeface="Book Antiqua" pitchFamily="18" charset="0"/>
              </a:rPr>
              <a:t>Exception unique: Imposition au Maroc si 4 conditions sont réunies: </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est résidant au Maroc; et </a:t>
            </a:r>
          </a:p>
          <a:p>
            <a:pPr marL="400050" lvl="1" indent="0" algn="just"/>
            <a:r>
              <a:rPr lang="fr-FR" altLang="fr-FR" sz="1400" dirty="0" smtClean="0">
                <a:latin typeface="Book Antiqua" pitchFamily="18" charset="0"/>
              </a:rPr>
              <a:t>Il séjourne à l’Etat étranger moins de 183 jours; et </a:t>
            </a:r>
          </a:p>
          <a:p>
            <a:pPr marL="400050" lvl="1" indent="0" algn="just"/>
            <a:r>
              <a:rPr lang="fr-FR" altLang="fr-FR" sz="1400" dirty="0" smtClean="0">
                <a:latin typeface="Book Antiqua" pitchFamily="18" charset="0"/>
              </a:rPr>
              <a:t>Sa rémunération n’est pas versée par un employeur établi dans cet Etat étranger; et</a:t>
            </a:r>
          </a:p>
          <a:p>
            <a:pPr marL="400050" lvl="1" indent="0" algn="just"/>
            <a:r>
              <a:rPr lang="fr-FR" altLang="fr-FR" sz="1400" dirty="0" smtClean="0">
                <a:latin typeface="Book Antiqua" pitchFamily="18" charset="0"/>
              </a:rPr>
              <a:t>Sa rémunération n’est pas refacturée à un établissement stable situé dans l’Etat étranger.</a:t>
            </a:r>
          </a:p>
          <a:p>
            <a:pPr marL="400050" lvl="1" indent="0" algn="just"/>
            <a:endParaRPr lang="fr-FR" altLang="fr-FR" sz="1400" dirty="0" smtClean="0">
              <a:latin typeface="Book Antiqua" pitchFamily="18" charset="0"/>
            </a:endParaRPr>
          </a:p>
          <a:p>
            <a:pPr marL="400050" lvl="1" indent="0" algn="just">
              <a:buNone/>
            </a:pPr>
            <a:r>
              <a:rPr lang="fr-FR" altLang="fr-FR" sz="1400" dirty="0" smtClean="0">
                <a:latin typeface="Book Antiqua" pitchFamily="18" charset="0"/>
              </a:rPr>
              <a:t>Si une des condition ci-dessus n’est pas vérifiée, l’imposition à l’étranger.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16</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b="1" dirty="0" smtClean="0">
                <a:latin typeface="Book Antiqua" pitchFamily="18" charset="0"/>
              </a:rPr>
              <a:t>Cas 1: Salarié d’une entreprise privée expatrié à l’étranger</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Mr Yassine est un consultant salarié d’une société marocaine expatrié auprès de sa succursale à </a:t>
            </a:r>
            <a:r>
              <a:rPr lang="fr-FR" altLang="fr-FR" sz="1800" dirty="0" err="1" smtClean="0">
                <a:latin typeface="Book Antiqua" pitchFamily="18" charset="0"/>
              </a:rPr>
              <a:t>Dubai</a:t>
            </a:r>
            <a:r>
              <a:rPr lang="fr-FR" altLang="fr-FR" sz="1800" dirty="0" smtClean="0">
                <a:latin typeface="Book Antiqua" pitchFamily="18" charset="0"/>
              </a:rPr>
              <a:t> pour une durée de 5 mois (continue).</a:t>
            </a:r>
          </a:p>
          <a:p>
            <a:pPr marL="0" indent="0" algn="just">
              <a:buNone/>
            </a:pPr>
            <a:endParaRPr lang="fr-FR" altLang="fr-FR" sz="1800" b="1" dirty="0" smtClean="0">
              <a:latin typeface="Book Antiqua" pitchFamily="18" charset="0"/>
            </a:endParaRPr>
          </a:p>
          <a:p>
            <a:pPr marL="0" indent="0" algn="just">
              <a:buNone/>
            </a:pPr>
            <a:r>
              <a:rPr lang="fr-FR" altLang="fr-FR" sz="1800" dirty="0" smtClean="0">
                <a:latin typeface="Book Antiqua" pitchFamily="18" charset="0"/>
              </a:rPr>
              <a:t>Outre sa rémunération à </a:t>
            </a:r>
            <a:r>
              <a:rPr lang="fr-FR" altLang="fr-FR" sz="1800" dirty="0" err="1" smtClean="0">
                <a:latin typeface="Book Antiqua" pitchFamily="18" charset="0"/>
              </a:rPr>
              <a:t>Dubai</a:t>
            </a:r>
            <a:r>
              <a:rPr lang="fr-FR" altLang="fr-FR" sz="1800" dirty="0" smtClean="0">
                <a:latin typeface="Book Antiqua" pitchFamily="18" charset="0"/>
              </a:rPr>
              <a:t> (60%), il perçoit une rémunération au Maroc versée par son employeur marocain (40%).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La totalité de la rémunération est imposable à UAE du fait que le travail y est exercé et les conditions d’exception ne sont pas remplies.</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est résident au Maroc; et 		: Vérifié</a:t>
            </a:r>
          </a:p>
          <a:p>
            <a:pPr marL="400050" lvl="1" indent="0" algn="just"/>
            <a:r>
              <a:rPr lang="fr-FR" altLang="fr-FR" sz="1400" dirty="0" smtClean="0">
                <a:latin typeface="Book Antiqua" pitchFamily="18" charset="0"/>
              </a:rPr>
              <a:t>Il séjourne aux UAE moins de 183 jours; et	: Vérifié  </a:t>
            </a:r>
          </a:p>
          <a:p>
            <a:pPr marL="400050" lvl="1" indent="0" algn="just"/>
            <a:r>
              <a:rPr lang="fr-FR" altLang="fr-FR" sz="1400" dirty="0" smtClean="0">
                <a:latin typeface="Book Antiqua" pitchFamily="18" charset="0"/>
              </a:rPr>
              <a:t>Sa rémunération n’est pas versée par un employeur établi aux UAE; et	: </a:t>
            </a:r>
            <a:r>
              <a:rPr lang="fr-FR" altLang="fr-FR" sz="1400" b="1" dirty="0" smtClean="0">
                <a:solidFill>
                  <a:srgbClr val="FF0000"/>
                </a:solidFill>
                <a:latin typeface="Book Antiqua" pitchFamily="18" charset="0"/>
              </a:rPr>
              <a:t>Non vérifié</a:t>
            </a:r>
          </a:p>
          <a:p>
            <a:pPr marL="400050" lvl="1" indent="0" algn="just"/>
            <a:r>
              <a:rPr lang="fr-FR" altLang="fr-FR" sz="1400" dirty="0" smtClean="0">
                <a:latin typeface="Book Antiqua" pitchFamily="18" charset="0"/>
              </a:rPr>
              <a:t>Sa rémunération n’est pas refacturée à un établissement stable situé dans l’Etat étranger.</a:t>
            </a: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
        <p:nvSpPr>
          <p:cNvPr id="5" name="Flèche droite 4"/>
          <p:cNvSpPr/>
          <p:nvPr/>
        </p:nvSpPr>
        <p:spPr>
          <a:xfrm>
            <a:off x="571472" y="4143380"/>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17</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b="1" dirty="0" smtClean="0">
                <a:latin typeface="Book Antiqua" pitchFamily="18" charset="0"/>
              </a:rPr>
              <a:t>Cas 2: Salarié d’une entreprise privée expatrié à l’étranger</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Mr Yassine est un consultant salarié d’une société marocaine expatrié auprès de sa succursale à </a:t>
            </a:r>
            <a:r>
              <a:rPr lang="fr-FR" altLang="fr-FR" sz="1800" dirty="0" err="1" smtClean="0">
                <a:latin typeface="Book Antiqua" pitchFamily="18" charset="0"/>
              </a:rPr>
              <a:t>Dubai</a:t>
            </a:r>
            <a:r>
              <a:rPr lang="fr-FR" altLang="fr-FR" sz="1800" dirty="0" smtClean="0">
                <a:latin typeface="Book Antiqua" pitchFamily="18" charset="0"/>
              </a:rPr>
              <a:t> pour une durée de 5 mois (continue).</a:t>
            </a:r>
          </a:p>
          <a:p>
            <a:pPr marL="0" indent="0" algn="just">
              <a:buNone/>
            </a:pPr>
            <a:endParaRPr lang="fr-FR" altLang="fr-FR" sz="1800" b="1" dirty="0" smtClean="0">
              <a:latin typeface="Book Antiqua" pitchFamily="18" charset="0"/>
            </a:endParaRPr>
          </a:p>
          <a:p>
            <a:pPr marL="0" indent="0" algn="just">
              <a:buNone/>
            </a:pPr>
            <a:r>
              <a:rPr lang="fr-FR" altLang="fr-FR" sz="1800" dirty="0" smtClean="0">
                <a:latin typeface="Book Antiqua" pitchFamily="18" charset="0"/>
              </a:rPr>
              <a:t>Il perçoit la totalité de la rémunération au Maroc et elle n’est pas refacturée à la succursale à </a:t>
            </a:r>
            <a:r>
              <a:rPr lang="fr-FR" altLang="fr-FR" sz="1800" dirty="0" err="1" smtClean="0">
                <a:latin typeface="Book Antiqua" pitchFamily="18" charset="0"/>
              </a:rPr>
              <a:t>Dubai</a:t>
            </a:r>
            <a:r>
              <a:rPr lang="fr-FR" altLang="fr-FR" sz="1800" dirty="0" smtClean="0">
                <a:latin typeface="Book Antiqua" pitchFamily="18" charset="0"/>
              </a:rPr>
              <a:t>.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La totalité de la rémunération est imposable au Maroc du fait que le travail y est exercé et les conditions d’exception sont remplies.</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est résident au Maroc; et 		: Vérifié</a:t>
            </a:r>
          </a:p>
          <a:p>
            <a:pPr marL="400050" lvl="1" indent="0" algn="just"/>
            <a:r>
              <a:rPr lang="fr-FR" altLang="fr-FR" sz="1400" dirty="0" smtClean="0">
                <a:latin typeface="Book Antiqua" pitchFamily="18" charset="0"/>
              </a:rPr>
              <a:t>Il séjourne aux UAE moins de 183 jours; et	: Vérifié  </a:t>
            </a:r>
          </a:p>
          <a:p>
            <a:pPr marL="400050" lvl="1" indent="0" algn="just"/>
            <a:r>
              <a:rPr lang="fr-FR" altLang="fr-FR" sz="1400" dirty="0" smtClean="0">
                <a:latin typeface="Book Antiqua" pitchFamily="18" charset="0"/>
              </a:rPr>
              <a:t>Sa rémunération n’est pas versée par un employeur établi aux UAE; et	: Vérifié</a:t>
            </a:r>
          </a:p>
          <a:p>
            <a:pPr marL="400050" lvl="1" indent="0" algn="just"/>
            <a:r>
              <a:rPr lang="fr-FR" altLang="fr-FR" sz="1400" dirty="0" smtClean="0">
                <a:latin typeface="Book Antiqua" pitchFamily="18" charset="0"/>
              </a:rPr>
              <a:t>Sa rémunération n’est pas refacturée à un établissement stable situé dans l’Etat étranger. : Vérifié</a:t>
            </a: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
        <p:nvSpPr>
          <p:cNvPr id="5" name="Flèche droite 4"/>
          <p:cNvSpPr/>
          <p:nvPr/>
        </p:nvSpPr>
        <p:spPr>
          <a:xfrm>
            <a:off x="571472" y="4143380"/>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18</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endParaRPr lang="fr-FR" altLang="fr-FR" sz="1800" b="1" u="sng" dirty="0" smtClean="0">
              <a:latin typeface="Book Antiqua" pitchFamily="18" charset="0"/>
            </a:endParaRPr>
          </a:p>
          <a:p>
            <a:pPr marL="0" indent="0" algn="just">
              <a:buNone/>
            </a:pPr>
            <a:r>
              <a:rPr lang="fr-FR" altLang="fr-FR" sz="1800" u="sng" dirty="0" smtClean="0">
                <a:solidFill>
                  <a:srgbClr val="002060"/>
                </a:solidFill>
                <a:effectLst>
                  <a:outerShdw blurRad="38100" dist="38100" dir="2700000" algn="tl">
                    <a:srgbClr val="000000">
                      <a:alpha val="43137"/>
                    </a:srgbClr>
                  </a:outerShdw>
                </a:effectLst>
                <a:latin typeface="Book Antiqua" pitchFamily="18" charset="0"/>
              </a:rPr>
              <a:t>Salarié expatrié du Maroc vers l’étranger (travail exercé à l’étranger)</a:t>
            </a:r>
            <a:endParaRPr lang="fr-FR" altLang="fr-FR" sz="1800" b="1" u="sng" dirty="0" smtClean="0">
              <a:solidFill>
                <a:srgbClr val="002060"/>
              </a:solidFill>
              <a:effectLst>
                <a:outerShdw blurRad="38100" dist="38100" dir="2700000" algn="tl">
                  <a:srgbClr val="000000">
                    <a:alpha val="43137"/>
                  </a:srgbClr>
                </a:outerShdw>
              </a:effectLst>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ctr">
              <a:buNone/>
            </a:pPr>
            <a:r>
              <a:rPr lang="fr-FR" altLang="fr-FR" sz="1800" b="1" u="sng" dirty="0" smtClean="0">
                <a:latin typeface="Book Antiqua" pitchFamily="18" charset="0"/>
              </a:rPr>
              <a:t>Salarié du secteur public </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19</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Absence de convention</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Résident au Maroc: le salaire total est imposable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Non-résident au Maroc: La partie du salaire de source marocaine est imposable au Maroc. Source des salaires: non définie par le CGI?????? Lieu où le travail est effectivement. Donc, pas d’imposition au Maroc.     </a:t>
            </a:r>
          </a:p>
          <a:p>
            <a:pPr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Toutefois, en pratique, source de revenu est l’Etat de résidence de la personne qui verse les salaires. DONC: imposition au Maroc.</a:t>
            </a:r>
          </a:p>
          <a:p>
            <a:pPr algn="just">
              <a:buNone/>
            </a:pPr>
            <a:endParaRPr lang="fr-FR" altLang="fr-FR" sz="1800" dirty="0" smtClean="0">
              <a:latin typeface="Book Antiqua" pitchFamily="18" charset="0"/>
            </a:endParaRPr>
          </a:p>
          <a:p>
            <a:pPr algn="just">
              <a:buNone/>
            </a:pPr>
            <a:r>
              <a:rPr lang="fr-FR" altLang="fr-FR" sz="1800" b="1" dirty="0" smtClean="0">
                <a:latin typeface="Book Antiqua" pitchFamily="18" charset="0"/>
              </a:rPr>
              <a:t>NB</a:t>
            </a:r>
            <a:r>
              <a:rPr lang="fr-FR" altLang="fr-FR" sz="1800" dirty="0" smtClean="0">
                <a:latin typeface="Book Antiqua" pitchFamily="18" charset="0"/>
              </a:rPr>
              <a:t>: Maroc n’a pas formulé d’observations sur le modèle de l’OCDE.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428736"/>
            <a:ext cx="7672414" cy="3857652"/>
          </a:xfrm>
        </p:spPr>
        <p:txBody>
          <a:bodyPr/>
          <a:lstStyle/>
          <a:p>
            <a:pPr marL="0" indent="0" algn="l"/>
            <a:r>
              <a:rPr lang="fr-FR" altLang="fr-FR" sz="1800" dirty="0" smtClean="0">
                <a:solidFill>
                  <a:schemeClr val="tx1"/>
                </a:solidFill>
                <a:latin typeface="Book Antiqua" pitchFamily="18" charset="0"/>
                <a:ea typeface="+mn-ea"/>
                <a:cs typeface="+mn-cs"/>
              </a:rPr>
              <a:t>Expatriation: concept et cadre juridique</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Rappel des dispositions du droit fiscal interne</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Rappel des dispositions des conventions </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Traitement des cas possibles </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       </a:t>
            </a:r>
            <a:r>
              <a:rPr lang="fr-FR" altLang="fr-FR" sz="1400" dirty="0" smtClean="0">
                <a:latin typeface="Book Antiqua" pitchFamily="18" charset="0"/>
              </a:rPr>
              <a:t>Salarié expatrié du Maroc vers l’étranger (travail exercé à l’étranger)</a:t>
            </a:r>
            <a:r>
              <a:rPr lang="fr-FR" altLang="fr-FR" sz="1400" u="sng" dirty="0" smtClean="0">
                <a:latin typeface="Book Antiqua" pitchFamily="18" charset="0"/>
              </a:rPr>
              <a:t/>
            </a:r>
            <a:br>
              <a:rPr lang="fr-FR" altLang="fr-FR" sz="1400" u="sng" dirty="0" smtClean="0">
                <a:latin typeface="Book Antiqua" pitchFamily="18" charset="0"/>
              </a:rPr>
            </a:br>
            <a:r>
              <a:rPr lang="fr-FR" altLang="fr-FR" sz="1400" dirty="0" smtClean="0">
                <a:latin typeface="Book Antiqua" pitchFamily="18" charset="0"/>
              </a:rPr>
              <a:t>          Salarié expatrié de l’étranger vers le Maroc (travail exercé au Maroc)</a:t>
            </a:r>
            <a:r>
              <a:rPr lang="fr-FR" altLang="fr-FR" sz="1400" u="sng" dirty="0" smtClean="0">
                <a:latin typeface="Book Antiqua" pitchFamily="18" charset="0"/>
              </a:rPr>
              <a:t/>
            </a:r>
            <a:br>
              <a:rPr lang="fr-FR" altLang="fr-FR" sz="1400" u="sng" dirty="0" smtClean="0">
                <a:latin typeface="Book Antiqua" pitchFamily="18" charset="0"/>
              </a:rPr>
            </a:br>
            <a:r>
              <a:rPr lang="fr-FR" altLang="fr-FR" sz="1800" dirty="0" smtClean="0">
                <a:solidFill>
                  <a:schemeClr val="tx1"/>
                </a:solidFill>
                <a:latin typeface="Book Antiqua" pitchFamily="18" charset="0"/>
                <a:ea typeface="+mn-ea"/>
                <a:cs typeface="+mn-cs"/>
              </a:rPr>
              <a:t>Modalités d’imposition </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Départ définitif du Maroc</a:t>
            </a:r>
            <a:br>
              <a:rPr lang="fr-FR" altLang="fr-FR" sz="1800" dirty="0" smtClean="0">
                <a:solidFill>
                  <a:schemeClr val="tx1"/>
                </a:solidFill>
                <a:latin typeface="Book Antiqua" pitchFamily="18" charset="0"/>
                <a:ea typeface="+mn-ea"/>
                <a:cs typeface="+mn-cs"/>
              </a:rPr>
            </a:br>
            <a:r>
              <a:rPr lang="fr-FR" altLang="fr-FR" sz="1800" dirty="0" smtClean="0">
                <a:solidFill>
                  <a:schemeClr val="tx1"/>
                </a:solidFill>
                <a:latin typeface="Book Antiqua" pitchFamily="18" charset="0"/>
                <a:ea typeface="+mn-ea"/>
                <a:cs typeface="+mn-cs"/>
              </a:rPr>
              <a:t>Cas pratiques</a:t>
            </a:r>
            <a:r>
              <a:rPr lang="fr-FR" altLang="fr-FR" sz="2000" dirty="0" smtClean="0">
                <a:solidFill>
                  <a:schemeClr val="tx1"/>
                </a:solidFill>
                <a:latin typeface="Book Antiqua" pitchFamily="18" charset="0"/>
                <a:ea typeface="+mn-ea"/>
                <a:cs typeface="+mn-cs"/>
              </a:rPr>
              <a:t/>
            </a:r>
            <a:br>
              <a:rPr lang="fr-FR" altLang="fr-FR" sz="2000" dirty="0" smtClean="0">
                <a:solidFill>
                  <a:schemeClr val="tx1"/>
                </a:solidFill>
                <a:latin typeface="Book Antiqua" pitchFamily="18" charset="0"/>
                <a:ea typeface="+mn-ea"/>
                <a:cs typeface="+mn-cs"/>
              </a:rPr>
            </a:br>
            <a:endParaRPr lang="fr-FR" altLang="fr-FR" sz="2000" dirty="0">
              <a:solidFill>
                <a:schemeClr val="tx1"/>
              </a:solidFill>
              <a:latin typeface="Book Antiqua" pitchFamily="18" charset="0"/>
              <a:ea typeface="+mn-ea"/>
              <a:cs typeface="+mn-cs"/>
            </a:endParaRPr>
          </a:p>
        </p:txBody>
      </p:sp>
      <p:sp>
        <p:nvSpPr>
          <p:cNvPr id="4" name="Espace réservé du numéro de diapositive 3"/>
          <p:cNvSpPr>
            <a:spLocks noGrp="1"/>
          </p:cNvSpPr>
          <p:nvPr>
            <p:ph type="sldNum" sz="quarter" idx="12"/>
          </p:nvPr>
        </p:nvSpPr>
        <p:spPr/>
        <p:txBody>
          <a:bodyPr/>
          <a:lstStyle/>
          <a:p>
            <a:fld id="{7D1D7A96-A3B7-443B-A928-3461EE018C25}" type="slidenum">
              <a:rPr lang="fr-FR" smtClean="0"/>
              <a:pPr/>
              <a:t>2</a:t>
            </a:fld>
            <a:endParaRPr lang="fr-FR"/>
          </a:p>
        </p:txBody>
      </p:sp>
      <p:sp>
        <p:nvSpPr>
          <p:cNvPr id="5" name="Rectangle 2"/>
          <p:cNvSpPr txBox="1">
            <a:spLocks noChangeArrowheads="1"/>
          </p:cNvSpPr>
          <p:nvPr/>
        </p:nvSpPr>
        <p:spPr bwMode="auto">
          <a:xfrm>
            <a:off x="457200" y="4143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2000" b="1" i="0" u="none" strike="noStrike" kern="0" cap="none" spc="0" normalizeH="0" baseline="0" noProof="0" dirty="0" smtClean="0">
                <a:ln>
                  <a:noFill/>
                </a:ln>
                <a:solidFill>
                  <a:srgbClr val="FF5050"/>
                </a:solidFill>
                <a:effectLst/>
                <a:uLnTx/>
                <a:uFillTx/>
                <a:latin typeface="Book Antiqua" pitchFamily="18" charset="0"/>
                <a:ea typeface="+mj-ea"/>
                <a:cs typeface="+mj-cs"/>
              </a:rPr>
              <a:t>Plan</a:t>
            </a:r>
            <a:r>
              <a:rPr kumimoji="0" lang="fr-FR" altLang="fr-FR" sz="2000" b="1" i="0" u="none" strike="noStrike" kern="0" cap="none" spc="0" normalizeH="0" noProof="0" dirty="0" smtClean="0">
                <a:ln>
                  <a:noFill/>
                </a:ln>
                <a:solidFill>
                  <a:srgbClr val="FF5050"/>
                </a:solidFill>
                <a:effectLst/>
                <a:uLnTx/>
                <a:uFillTx/>
                <a:latin typeface="Book Antiqua" pitchFamily="18" charset="0"/>
                <a:ea typeface="+mj-ea"/>
                <a:cs typeface="+mj-cs"/>
              </a:rPr>
              <a:t> </a:t>
            </a:r>
            <a:r>
              <a:rPr kumimoji="0" lang="fr-FR" altLang="fr-FR" sz="2000" b="1" i="0" u="none" strike="noStrike" kern="0" cap="none" spc="0" normalizeH="0" baseline="0" noProof="0" dirty="0" smtClean="0">
                <a:ln>
                  <a:noFill/>
                </a:ln>
                <a:solidFill>
                  <a:srgbClr val="002060"/>
                </a:solidFill>
                <a:effectLst/>
                <a:uLnTx/>
                <a:uFillTx/>
                <a:latin typeface="Book Antiqua" pitchFamily="18" charset="0"/>
                <a:ea typeface="+mj-ea"/>
                <a:cs typeface="+mj-cs"/>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20</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Existence de convention</a:t>
            </a:r>
          </a:p>
          <a:p>
            <a:pPr algn="just">
              <a:buNone/>
            </a:pPr>
            <a:endParaRPr lang="fr-FR" altLang="fr-FR" sz="1800" dirty="0" smtClean="0">
              <a:latin typeface="Book Antiqua" pitchFamily="18" charset="0"/>
            </a:endParaRPr>
          </a:p>
          <a:p>
            <a:pPr algn="just">
              <a:buNone/>
            </a:pPr>
            <a:r>
              <a:rPr lang="fr-FR" altLang="fr-FR" sz="1800" b="1" i="1" dirty="0" smtClean="0">
                <a:latin typeface="Book Antiqua" pitchFamily="18" charset="0"/>
              </a:rPr>
              <a:t>Si activité non économique</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Résident au Maroc: Imposable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Non-résident au Maroc: Imposition au pays étranger si les 3 conditions suivantes sont vérifiées:</a:t>
            </a:r>
          </a:p>
          <a:p>
            <a:pPr marL="0" indent="0" algn="just">
              <a:buNone/>
            </a:pPr>
            <a:endParaRPr lang="fr-FR" altLang="fr-FR" sz="1800" dirty="0" smtClean="0">
              <a:latin typeface="Book Antiqua" pitchFamily="18" charset="0"/>
            </a:endParaRPr>
          </a:p>
          <a:p>
            <a:pPr marL="400050" lvl="1" indent="0" algn="just">
              <a:buFont typeface="Wingdings" pitchFamily="2" charset="2"/>
              <a:buChar char="§"/>
            </a:pPr>
            <a:r>
              <a:rPr lang="fr-FR" altLang="fr-FR" sz="1400" dirty="0" smtClean="0">
                <a:latin typeface="Book Antiqua" pitchFamily="18" charset="0"/>
              </a:rPr>
              <a:t>Le travail est exercé au pays étranger; et </a:t>
            </a:r>
          </a:p>
          <a:p>
            <a:pPr marL="400050" lvl="1" indent="0" algn="just">
              <a:buFont typeface="Wingdings" pitchFamily="2" charset="2"/>
              <a:buChar char="§"/>
            </a:pPr>
            <a:r>
              <a:rPr lang="fr-FR" altLang="fr-FR" sz="1400" dirty="0" smtClean="0">
                <a:latin typeface="Book Antiqua" pitchFamily="18" charset="0"/>
              </a:rPr>
              <a:t>Le bénéficiaire est résident de ce pays étranger; et </a:t>
            </a:r>
          </a:p>
          <a:p>
            <a:pPr marL="400050" lvl="1" indent="0" algn="just">
              <a:buFont typeface="Wingdings" pitchFamily="2" charset="2"/>
              <a:buChar char="§"/>
            </a:pPr>
            <a:r>
              <a:rPr lang="fr-FR" altLang="fr-FR" sz="1400" dirty="0" smtClean="0">
                <a:latin typeface="Book Antiqua" pitchFamily="18" charset="0"/>
              </a:rPr>
              <a:t>Le bénéficiaire a la nationalité de ce pays étranger et/ou le bénéficiaire n’est pas devenu résident du pays étranger seulement pour rendre ses services.  </a:t>
            </a:r>
          </a:p>
          <a:p>
            <a:pPr marL="0" indent="0"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Si activité économique</a:t>
            </a:r>
            <a:r>
              <a:rPr lang="fr-FR" altLang="fr-FR" sz="1800" dirty="0" smtClean="0">
                <a:latin typeface="Book Antiqua" pitchFamily="18" charset="0"/>
              </a:rPr>
              <a:t>= expatrié dans le secteur privé.</a:t>
            </a: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21</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endParaRPr lang="fr-FR" altLang="fr-FR" sz="1800" b="1" u="sng" dirty="0" smtClean="0">
              <a:latin typeface="Book Antiqua" pitchFamily="18" charset="0"/>
            </a:endParaRPr>
          </a:p>
          <a:p>
            <a:pPr marL="0" indent="0" algn="just">
              <a:buNone/>
            </a:pPr>
            <a:r>
              <a:rPr lang="fr-FR" altLang="fr-FR" sz="1800" u="sng" dirty="0" smtClean="0">
                <a:solidFill>
                  <a:srgbClr val="002060"/>
                </a:solidFill>
                <a:effectLst>
                  <a:outerShdw blurRad="38100" dist="38100" dir="2700000" algn="tl">
                    <a:srgbClr val="000000">
                      <a:alpha val="43137"/>
                    </a:srgbClr>
                  </a:outerShdw>
                </a:effectLst>
                <a:latin typeface="Book Antiqua" pitchFamily="18" charset="0"/>
              </a:rPr>
              <a:t>Salarié expatrié de l’étranger vers le Maroc (travail exercé au Maroc)</a:t>
            </a:r>
            <a:endParaRPr lang="fr-FR" altLang="fr-FR" sz="1800" b="1" u="sng" dirty="0" smtClean="0">
              <a:solidFill>
                <a:srgbClr val="002060"/>
              </a:solidFill>
              <a:effectLst>
                <a:outerShdw blurRad="38100" dist="38100" dir="2700000" algn="tl">
                  <a:srgbClr val="000000">
                    <a:alpha val="43137"/>
                  </a:srgbClr>
                </a:outerShdw>
              </a:effectLst>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ctr">
              <a:buNone/>
            </a:pPr>
            <a:r>
              <a:rPr lang="fr-FR" altLang="fr-FR" sz="1800" b="1" u="sng" dirty="0" smtClean="0">
                <a:latin typeface="Book Antiqua" pitchFamily="18" charset="0"/>
              </a:rPr>
              <a:t>Salarié du secteur privé  </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22</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Absence de convention</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Résident au Maroc: le salaire total est imposable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Non-résident au Maroc: La partie du salaire de source marocaine est imposable au Maroc. Source des salaires: non définie par le CGI?????? Lieu où le travail est effectivement. Donc, pas d’imposition au Maroc.     </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23</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endParaRPr lang="fr-FR" altLang="fr-FR" sz="1800" u="sng" dirty="0" smtClean="0">
              <a:latin typeface="Book Antiqua" pitchFamily="18" charset="0"/>
            </a:endParaRPr>
          </a:p>
          <a:p>
            <a:pPr algn="just">
              <a:buNone/>
            </a:pPr>
            <a:r>
              <a:rPr lang="fr-FR" altLang="fr-FR" sz="1800" u="sng" dirty="0" smtClean="0">
                <a:latin typeface="Book Antiqua" pitchFamily="18" charset="0"/>
              </a:rPr>
              <a:t>Existence de convention</a:t>
            </a:r>
          </a:p>
          <a:p>
            <a:pPr algn="just">
              <a:buNone/>
            </a:pPr>
            <a:endParaRPr lang="fr-FR" altLang="fr-FR" sz="1800" u="sng" dirty="0" smtClean="0">
              <a:latin typeface="Book Antiqua" pitchFamily="18" charset="0"/>
            </a:endParaRPr>
          </a:p>
          <a:p>
            <a:pPr algn="just">
              <a:buFontTx/>
              <a:buChar char="-"/>
            </a:pPr>
            <a:r>
              <a:rPr lang="fr-FR" altLang="fr-FR" sz="1800" dirty="0" smtClean="0">
                <a:latin typeface="Book Antiqua" pitchFamily="18" charset="0"/>
              </a:rPr>
              <a:t>Imposition au Maroc.    </a:t>
            </a:r>
          </a:p>
          <a:p>
            <a:pPr algn="just">
              <a:buFontTx/>
              <a:buChar char="-"/>
            </a:pPr>
            <a:endParaRPr lang="fr-FR" altLang="fr-FR" sz="1800" dirty="0" smtClean="0">
              <a:latin typeface="Book Antiqua" pitchFamily="18" charset="0"/>
            </a:endParaRPr>
          </a:p>
          <a:p>
            <a:pPr marL="400050" lvl="1" indent="0" algn="just">
              <a:buFont typeface="Wingdings" pitchFamily="2" charset="2"/>
              <a:buChar char="Ø"/>
            </a:pPr>
            <a:r>
              <a:rPr lang="fr-FR" altLang="fr-FR" sz="1400" dirty="0" smtClean="0">
                <a:latin typeface="Book Antiqua" pitchFamily="18" charset="0"/>
              </a:rPr>
              <a:t>Exception unique: Imposition à l’étranger si 4 conditions sont réunies: </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n’est pas résidant au Maroc; et </a:t>
            </a:r>
          </a:p>
          <a:p>
            <a:pPr marL="400050" lvl="1" indent="0" algn="just"/>
            <a:r>
              <a:rPr lang="fr-FR" altLang="fr-FR" sz="1400" dirty="0" smtClean="0">
                <a:latin typeface="Book Antiqua" pitchFamily="18" charset="0"/>
              </a:rPr>
              <a:t>Il séjourne au Maroc moins de 183 jours; et </a:t>
            </a:r>
          </a:p>
          <a:p>
            <a:pPr marL="400050" lvl="1" indent="0" algn="just"/>
            <a:r>
              <a:rPr lang="fr-FR" altLang="fr-FR" sz="1400" dirty="0" smtClean="0">
                <a:latin typeface="Book Antiqua" pitchFamily="18" charset="0"/>
              </a:rPr>
              <a:t>Sa rémunération n’est pas versée par un employeur établi au Maroc; et</a:t>
            </a:r>
          </a:p>
          <a:p>
            <a:pPr marL="400050" lvl="1" indent="0" algn="just"/>
            <a:r>
              <a:rPr lang="fr-FR" altLang="fr-FR" sz="1400" dirty="0" smtClean="0">
                <a:latin typeface="Book Antiqua" pitchFamily="18" charset="0"/>
              </a:rPr>
              <a:t>Sa rémunération n’est pas refacturée à un établissement stable situé au Maroc.</a:t>
            </a:r>
          </a:p>
          <a:p>
            <a:pPr marL="400050" lvl="1" indent="0" algn="just">
              <a:buNone/>
            </a:pPr>
            <a:endParaRPr lang="fr-FR" altLang="fr-FR" sz="1400" dirty="0" smtClean="0">
              <a:latin typeface="Book Antiqua" pitchFamily="18" charset="0"/>
            </a:endParaRPr>
          </a:p>
          <a:p>
            <a:pPr marL="400050" lvl="1" indent="0" algn="just">
              <a:buNone/>
            </a:pPr>
            <a:r>
              <a:rPr lang="fr-FR" altLang="fr-FR" sz="1400" dirty="0" smtClean="0">
                <a:latin typeface="Book Antiqua" pitchFamily="18" charset="0"/>
              </a:rPr>
              <a:t>Si une des condition ci-dessus n’est pas vérifiée, l’imposition au Maroc.</a:t>
            </a:r>
          </a:p>
          <a:p>
            <a:pPr algn="just">
              <a:buNone/>
            </a:pPr>
            <a:endParaRPr lang="fr-FR" altLang="fr-FR" sz="1800" dirty="0" smtClean="0">
              <a:latin typeface="Book Antiqua" pitchFamily="18" charset="0"/>
            </a:endParaRPr>
          </a:p>
          <a:p>
            <a:pPr marL="180975" indent="-180975" algn="just">
              <a:buNone/>
            </a:pPr>
            <a:r>
              <a:rPr lang="fr-FR" altLang="fr-FR" sz="1800" dirty="0" smtClean="0">
                <a:latin typeface="Book Antiqua" pitchFamily="18"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24</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b="1" dirty="0" smtClean="0">
                <a:latin typeface="Book Antiqua" pitchFamily="18" charset="0"/>
              </a:rPr>
              <a:t>Cas 3: Salarié d’une entreprise privée expatrié au Maroc</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Mr Alain est un consultant salarié d’une société belge expatrié auprès de sa filiale à Agadir pour une durée de 24 mois (continue).</a:t>
            </a:r>
          </a:p>
          <a:p>
            <a:pPr marL="0" indent="0" algn="just">
              <a:buNone/>
            </a:pPr>
            <a:endParaRPr lang="fr-FR" altLang="fr-FR" sz="1800" b="1" dirty="0" smtClean="0">
              <a:latin typeface="Book Antiqua" pitchFamily="18" charset="0"/>
            </a:endParaRPr>
          </a:p>
          <a:p>
            <a:pPr marL="0" indent="0" algn="just">
              <a:buNone/>
            </a:pPr>
            <a:r>
              <a:rPr lang="fr-FR" altLang="fr-FR" sz="1800" dirty="0" smtClean="0">
                <a:latin typeface="Book Antiqua" pitchFamily="18" charset="0"/>
              </a:rPr>
              <a:t>Il perçoit la totalité de sa rémunération au Maroc versée par son employeur marocain.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La totalité de la rémunération est imposable au Maroc du fait que le travail y est exercé et les conditions d’exception ne sont pas remplies.</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est résident en Belgique; et 		: </a:t>
            </a:r>
            <a:r>
              <a:rPr lang="fr-FR" altLang="fr-FR" sz="1400" b="1" dirty="0" smtClean="0">
                <a:solidFill>
                  <a:srgbClr val="FF0000"/>
                </a:solidFill>
                <a:latin typeface="Book Antiqua" pitchFamily="18" charset="0"/>
              </a:rPr>
              <a:t>Non vérifié</a:t>
            </a:r>
          </a:p>
          <a:p>
            <a:pPr marL="400050" lvl="1" indent="0" algn="just"/>
            <a:r>
              <a:rPr lang="fr-FR" altLang="fr-FR" sz="1400" dirty="0" smtClean="0">
                <a:latin typeface="Book Antiqua" pitchFamily="18" charset="0"/>
              </a:rPr>
              <a:t>Il séjourne au Maroc moins de 183 jours; et	: </a:t>
            </a:r>
            <a:r>
              <a:rPr lang="fr-FR" altLang="fr-FR" sz="1400" b="1" dirty="0" smtClean="0">
                <a:solidFill>
                  <a:srgbClr val="FF0000"/>
                </a:solidFill>
                <a:latin typeface="Book Antiqua" pitchFamily="18" charset="0"/>
              </a:rPr>
              <a:t>Non vérifié  </a:t>
            </a:r>
          </a:p>
          <a:p>
            <a:pPr marL="400050" lvl="1" indent="0" algn="just"/>
            <a:r>
              <a:rPr lang="fr-FR" altLang="fr-FR" sz="1400" dirty="0" smtClean="0">
                <a:latin typeface="Book Antiqua" pitchFamily="18" charset="0"/>
              </a:rPr>
              <a:t>Sa rémunération n’est pas versée par un employeur établi au Maroc; et	: </a:t>
            </a:r>
            <a:r>
              <a:rPr lang="fr-FR" altLang="fr-FR" sz="1400" b="1" dirty="0" smtClean="0">
                <a:solidFill>
                  <a:srgbClr val="FF0000"/>
                </a:solidFill>
                <a:latin typeface="Book Antiqua" pitchFamily="18" charset="0"/>
              </a:rPr>
              <a:t>Non vérifié</a:t>
            </a:r>
          </a:p>
          <a:p>
            <a:pPr marL="400050" lvl="1" indent="0" algn="just"/>
            <a:r>
              <a:rPr lang="fr-FR" altLang="fr-FR" sz="1400" dirty="0" smtClean="0">
                <a:latin typeface="Book Antiqua" pitchFamily="18" charset="0"/>
              </a:rPr>
              <a:t>Sa rémunération n’est pas refacturée à un établissement stable situé dans l’Etat étranger.</a:t>
            </a: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
        <p:nvSpPr>
          <p:cNvPr id="5" name="Flèche droite 4"/>
          <p:cNvSpPr/>
          <p:nvPr/>
        </p:nvSpPr>
        <p:spPr>
          <a:xfrm>
            <a:off x="571472" y="4143380"/>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25</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b="1" dirty="0" smtClean="0">
                <a:latin typeface="Book Antiqua" pitchFamily="18" charset="0"/>
              </a:rPr>
              <a:t>Cas 4: Salarié d’une entreprise privée expatrié au Maroc</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Mr Alain est un consultant salarié d’une société belge expatrié auprès de sa filiale à Agadir pour une durée de 5 mois (continue).</a:t>
            </a:r>
          </a:p>
          <a:p>
            <a:pPr marL="0" indent="0" algn="just">
              <a:buNone/>
            </a:pPr>
            <a:endParaRPr lang="fr-FR" altLang="fr-FR" sz="1800" b="1" dirty="0" smtClean="0">
              <a:latin typeface="Book Antiqua" pitchFamily="18" charset="0"/>
            </a:endParaRPr>
          </a:p>
          <a:p>
            <a:pPr marL="0" indent="0" algn="just">
              <a:buNone/>
            </a:pPr>
            <a:r>
              <a:rPr lang="fr-FR" altLang="fr-FR" sz="1800" dirty="0" smtClean="0">
                <a:latin typeface="Book Antiqua" pitchFamily="18" charset="0"/>
              </a:rPr>
              <a:t>Il perçoit la totalité de sa rémunération en Belgique au Maroc versée par son employeur belge et elle n’est pas refacturée à la filiale marocaine.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             La totalité de la rémunération n’est pas imposable au Maroc du fait que le travail y est exercé et les conditions d’exception sont remplies.</a:t>
            </a:r>
          </a:p>
          <a:p>
            <a:pPr marL="0" indent="0" algn="just">
              <a:buNone/>
            </a:pPr>
            <a:endParaRPr lang="fr-FR" altLang="fr-FR" sz="1800" dirty="0" smtClean="0">
              <a:latin typeface="Book Antiqua" pitchFamily="18" charset="0"/>
            </a:endParaRPr>
          </a:p>
          <a:p>
            <a:pPr marL="400050" lvl="1" indent="0" algn="just"/>
            <a:r>
              <a:rPr lang="fr-FR" altLang="fr-FR" sz="1400" dirty="0" smtClean="0">
                <a:latin typeface="Book Antiqua" pitchFamily="18" charset="0"/>
              </a:rPr>
              <a:t>L’expatrié est résident en Belgique; et 		: Vérifié</a:t>
            </a:r>
          </a:p>
          <a:p>
            <a:pPr marL="400050" lvl="1" indent="0" algn="just"/>
            <a:r>
              <a:rPr lang="fr-FR" altLang="fr-FR" sz="1400" dirty="0" smtClean="0">
                <a:latin typeface="Book Antiqua" pitchFamily="18" charset="0"/>
              </a:rPr>
              <a:t>Il séjourne au Maroc moins de 183 jours; et	:  Vérifié  </a:t>
            </a:r>
          </a:p>
          <a:p>
            <a:pPr marL="400050" lvl="1" indent="0" algn="just"/>
            <a:r>
              <a:rPr lang="fr-FR" altLang="fr-FR" sz="1400" dirty="0" smtClean="0">
                <a:latin typeface="Book Antiqua" pitchFamily="18" charset="0"/>
              </a:rPr>
              <a:t>Sa rémunération n’est pas versée par un employeur établi au Maroc; et	: Vérifié</a:t>
            </a:r>
          </a:p>
          <a:p>
            <a:pPr marL="400050" lvl="1" indent="0" algn="just"/>
            <a:r>
              <a:rPr lang="fr-FR" altLang="fr-FR" sz="1400" dirty="0" smtClean="0">
                <a:latin typeface="Book Antiqua" pitchFamily="18" charset="0"/>
              </a:rPr>
              <a:t>Sa rémunération n’est pas refacturée à un établissement stable situé dans l’Etat étranger: Vérifié</a:t>
            </a: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
        <p:nvSpPr>
          <p:cNvPr id="5" name="Flèche droite 4"/>
          <p:cNvSpPr/>
          <p:nvPr/>
        </p:nvSpPr>
        <p:spPr>
          <a:xfrm>
            <a:off x="571472" y="4143380"/>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26</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endParaRPr lang="fr-FR" altLang="fr-FR" sz="1800" b="1" u="sng" dirty="0" smtClean="0">
              <a:latin typeface="Book Antiqua" pitchFamily="18" charset="0"/>
            </a:endParaRPr>
          </a:p>
          <a:p>
            <a:pPr marL="0" indent="0" algn="just">
              <a:buNone/>
            </a:pPr>
            <a:r>
              <a:rPr lang="fr-FR" altLang="fr-FR" sz="1800" u="sng" dirty="0" smtClean="0">
                <a:solidFill>
                  <a:srgbClr val="002060"/>
                </a:solidFill>
                <a:effectLst>
                  <a:outerShdw blurRad="38100" dist="38100" dir="2700000" algn="tl">
                    <a:srgbClr val="000000">
                      <a:alpha val="43137"/>
                    </a:srgbClr>
                  </a:outerShdw>
                </a:effectLst>
                <a:latin typeface="Book Antiqua" pitchFamily="18" charset="0"/>
              </a:rPr>
              <a:t>Salarié expatrié de l’étranger vers le Maroc (travail exercé au Maroc)</a:t>
            </a:r>
            <a:endParaRPr lang="fr-FR" altLang="fr-FR" sz="1800" b="1" u="sng" dirty="0" smtClean="0">
              <a:solidFill>
                <a:srgbClr val="002060"/>
              </a:solidFill>
              <a:effectLst>
                <a:outerShdw blurRad="38100" dist="38100" dir="2700000" algn="tl">
                  <a:srgbClr val="000000">
                    <a:alpha val="43137"/>
                  </a:srgbClr>
                </a:outerShdw>
              </a:effectLst>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just">
              <a:buNone/>
            </a:pPr>
            <a:endParaRPr lang="fr-FR" altLang="fr-FR" sz="1800" b="1" u="sng" dirty="0" smtClean="0">
              <a:latin typeface="Book Antiqua" pitchFamily="18" charset="0"/>
            </a:endParaRPr>
          </a:p>
          <a:p>
            <a:pPr marL="0" indent="0" algn="ctr">
              <a:buNone/>
            </a:pPr>
            <a:r>
              <a:rPr lang="fr-FR" altLang="fr-FR" sz="1800" b="1" u="sng" dirty="0" smtClean="0">
                <a:latin typeface="Book Antiqua" pitchFamily="18" charset="0"/>
              </a:rPr>
              <a:t>Salarié du secteur public   </a:t>
            </a:r>
          </a:p>
          <a:p>
            <a:pPr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27</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Absence de convention</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Résident au Maroc: le salaire total est imposable au Maroc.   </a:t>
            </a:r>
          </a:p>
          <a:p>
            <a:pPr marL="0" indent="0" algn="just">
              <a:buNone/>
            </a:pPr>
            <a:endParaRPr lang="fr-FR" altLang="fr-FR" sz="1800" dirty="0" smtClean="0">
              <a:latin typeface="Book Antiqua" pitchFamily="18" charset="0"/>
            </a:endParaRPr>
          </a:p>
          <a:p>
            <a:pPr marL="0" indent="0" algn="just">
              <a:buFontTx/>
              <a:buChar char="-"/>
            </a:pPr>
            <a:r>
              <a:rPr lang="fr-FR" altLang="fr-FR" sz="1800" dirty="0" smtClean="0">
                <a:latin typeface="Book Antiqua" pitchFamily="18" charset="0"/>
              </a:rPr>
              <a:t>Non-résident au Maroc: La partie du salaire de source marocaine est imposable au Maroc. Source des salaires: non définie par le CGI?????? Lieu où le travail est effectivement. Donc, pas d’imposition au Maroc.     </a:t>
            </a:r>
          </a:p>
          <a:p>
            <a:pPr algn="just">
              <a:buFontTx/>
              <a:buChar char="-"/>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28</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Traitement des cas possibles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Existence de convention</a:t>
            </a:r>
          </a:p>
          <a:p>
            <a:pPr algn="just">
              <a:buNone/>
            </a:pPr>
            <a:endParaRPr lang="fr-FR" altLang="fr-FR" sz="1800" dirty="0" smtClean="0">
              <a:latin typeface="Book Antiqua" pitchFamily="18" charset="0"/>
            </a:endParaRPr>
          </a:p>
          <a:p>
            <a:pPr algn="just">
              <a:buNone/>
            </a:pPr>
            <a:r>
              <a:rPr lang="fr-FR" altLang="fr-FR" sz="1800" b="1" i="1" dirty="0" smtClean="0">
                <a:latin typeface="Book Antiqua" pitchFamily="18" charset="0"/>
              </a:rPr>
              <a:t>Si activité non économique</a:t>
            </a:r>
          </a:p>
          <a:p>
            <a:pPr algn="just">
              <a:buNone/>
            </a:pPr>
            <a:endParaRPr lang="fr-FR" altLang="fr-FR" sz="1800" dirty="0" smtClean="0">
              <a:latin typeface="Book Antiqua" pitchFamily="18" charset="0"/>
            </a:endParaRPr>
          </a:p>
          <a:p>
            <a:pPr lvl="1" algn="just">
              <a:buFont typeface="Wingdings" pitchFamily="2" charset="2"/>
              <a:buChar char="Ø"/>
            </a:pPr>
            <a:r>
              <a:rPr lang="fr-FR" altLang="fr-FR" sz="1400" dirty="0" smtClean="0">
                <a:latin typeface="Book Antiqua" pitchFamily="18" charset="0"/>
              </a:rPr>
              <a:t>Imposable à l’étranger.    </a:t>
            </a:r>
          </a:p>
          <a:p>
            <a:pPr marL="0" indent="0" algn="just">
              <a:buNone/>
            </a:pPr>
            <a:endParaRPr lang="fr-FR" altLang="fr-FR" sz="1800" dirty="0" smtClean="0">
              <a:latin typeface="Book Antiqua" pitchFamily="18" charset="0"/>
            </a:endParaRPr>
          </a:p>
          <a:p>
            <a:pPr marL="400050" lvl="1" indent="0" algn="just">
              <a:buNone/>
            </a:pPr>
            <a:r>
              <a:rPr lang="fr-FR" altLang="fr-FR" sz="1400" dirty="0" smtClean="0">
                <a:latin typeface="Book Antiqua" pitchFamily="18" charset="0"/>
              </a:rPr>
              <a:t>Exception: imposition au Maroc si les 3 conditions suivantes sont vérifiées:</a:t>
            </a:r>
          </a:p>
          <a:p>
            <a:pPr marL="0" indent="0" algn="just">
              <a:buNone/>
            </a:pPr>
            <a:endParaRPr lang="fr-FR" altLang="fr-FR" sz="1800" dirty="0" smtClean="0">
              <a:latin typeface="Book Antiqua" pitchFamily="18" charset="0"/>
            </a:endParaRPr>
          </a:p>
          <a:p>
            <a:pPr marL="400050" lvl="1" indent="0" algn="just">
              <a:buFont typeface="Wingdings" pitchFamily="2" charset="2"/>
              <a:buChar char="§"/>
            </a:pPr>
            <a:r>
              <a:rPr lang="fr-FR" altLang="fr-FR" sz="1400" dirty="0" smtClean="0">
                <a:latin typeface="Book Antiqua" pitchFamily="18" charset="0"/>
              </a:rPr>
              <a:t>Le travail est exercé au Maroc; et </a:t>
            </a:r>
          </a:p>
          <a:p>
            <a:pPr marL="400050" lvl="1" indent="0" algn="just">
              <a:buFont typeface="Wingdings" pitchFamily="2" charset="2"/>
              <a:buChar char="§"/>
            </a:pPr>
            <a:r>
              <a:rPr lang="fr-FR" altLang="fr-FR" sz="1400" dirty="0" smtClean="0">
                <a:latin typeface="Book Antiqua" pitchFamily="18" charset="0"/>
              </a:rPr>
              <a:t>Le bénéficiaire est résident au Maroc; et </a:t>
            </a:r>
          </a:p>
          <a:p>
            <a:pPr marL="400050" lvl="1" indent="0" algn="just">
              <a:buFont typeface="Wingdings" pitchFamily="2" charset="2"/>
              <a:buChar char="§"/>
            </a:pPr>
            <a:r>
              <a:rPr lang="fr-FR" altLang="fr-FR" sz="1400" dirty="0" smtClean="0">
                <a:latin typeface="Book Antiqua" pitchFamily="18" charset="0"/>
              </a:rPr>
              <a:t>Le bénéficiaire a la nationalité marocaine et/ou le bénéficiaire n’est pas devenu résident au Maroc seulement pour rendre ses services.  </a:t>
            </a:r>
          </a:p>
          <a:p>
            <a:pPr marL="0" indent="0"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Si activité économique</a:t>
            </a:r>
            <a:r>
              <a:rPr lang="fr-FR" altLang="fr-FR" sz="1800" dirty="0" smtClean="0">
                <a:latin typeface="Book Antiqua" pitchFamily="18" charset="0"/>
              </a:rPr>
              <a:t>= expatrié dans le secteur privé.</a:t>
            </a: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29</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Modalités d’imposition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Cas où l’imposition du salaire a lieu au Maroc </a:t>
            </a:r>
          </a:p>
          <a:p>
            <a:pPr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a- Si la partie qui verse le salaire est établie ou domiciliée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Dans ce cas, ce sont les règles de droit commun qui s’appliquent: retenue à la source de l’IR au taux du barème progressif.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Les exonérations, les déductions sur revenu et les déductions sur impôt s’appliquent. </a:t>
            </a: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Expatriation: concept et cadre juridique</a:t>
            </a:r>
            <a:br>
              <a:rPr lang="fr-FR" altLang="fr-FR" sz="2000" b="1" dirty="0" smtClean="0">
                <a:solidFill>
                  <a:srgbClr val="FF5050"/>
                </a:solidFill>
                <a:latin typeface="Book Antiqua" pitchFamily="18" charset="0"/>
              </a:rPr>
            </a:br>
            <a:r>
              <a:rPr lang="fr-FR" altLang="fr-FR" sz="2000" b="1" dirty="0" smtClean="0">
                <a:solidFill>
                  <a:srgbClr val="002060"/>
                </a:solidFill>
                <a:latin typeface="Book Antiqua" pitchFamily="18" charset="0"/>
              </a:rPr>
              <a:t>Concept </a:t>
            </a:r>
          </a:p>
        </p:txBody>
      </p:sp>
      <p:sp>
        <p:nvSpPr>
          <p:cNvPr id="5124" name="Rectangle 3"/>
          <p:cNvSpPr>
            <a:spLocks noGrp="1" noChangeArrowheads="1"/>
          </p:cNvSpPr>
          <p:nvPr>
            <p:ph type="body" idx="1"/>
          </p:nvPr>
        </p:nvSpPr>
        <p:spPr>
          <a:xfrm>
            <a:off x="457200" y="1557338"/>
            <a:ext cx="8229600" cy="4568825"/>
          </a:xfrm>
        </p:spPr>
        <p:txBody>
          <a:bodyPr/>
          <a:lstStyle/>
          <a:p>
            <a:pPr algn="just">
              <a:lnSpc>
                <a:spcPct val="80000"/>
              </a:lnSpc>
              <a:buFontTx/>
              <a:buNone/>
            </a:pPr>
            <a:r>
              <a:rPr lang="fr-FR" altLang="fr-FR" sz="1400" dirty="0" smtClean="0">
                <a:solidFill>
                  <a:srgbClr val="C00000"/>
                </a:solidFill>
                <a:latin typeface="Book Antiqua" pitchFamily="18" charset="0"/>
              </a:rPr>
              <a:t>	</a:t>
            </a:r>
            <a:r>
              <a:rPr lang="fr-FR" altLang="fr-FR" sz="2000" dirty="0" smtClean="0">
                <a:latin typeface="Book Antiqua" pitchFamily="18" charset="0"/>
              </a:rPr>
              <a:t> </a:t>
            </a:r>
          </a:p>
          <a:p>
            <a:pPr algn="just"/>
            <a:r>
              <a:rPr lang="fr-FR" altLang="fr-FR" sz="2000" dirty="0" smtClean="0">
                <a:solidFill>
                  <a:srgbClr val="002060"/>
                </a:solidFill>
                <a:effectLst>
                  <a:outerShdw blurRad="38100" dist="38100" dir="2700000" algn="tl">
                    <a:srgbClr val="000000">
                      <a:alpha val="43137"/>
                    </a:srgbClr>
                  </a:outerShdw>
                </a:effectLst>
                <a:latin typeface="Book Antiqua" pitchFamily="18" charset="0"/>
              </a:rPr>
              <a:t>Code de travail: </a:t>
            </a:r>
            <a:r>
              <a:rPr lang="fr-FR" altLang="fr-FR" sz="2000" dirty="0" smtClean="0">
                <a:latin typeface="Book Antiqua" pitchFamily="18" charset="0"/>
              </a:rPr>
              <a:t>article 516 et suivants: pas de définition. On parle uniquement de salarié étranger.</a:t>
            </a:r>
          </a:p>
          <a:p>
            <a:pPr algn="just"/>
            <a:endParaRPr lang="fr-FR" altLang="fr-FR" sz="2000" dirty="0" smtClean="0">
              <a:latin typeface="Book Antiqua" pitchFamily="18" charset="0"/>
            </a:endParaRPr>
          </a:p>
          <a:p>
            <a:pPr algn="just"/>
            <a:r>
              <a:rPr lang="fr-FR" altLang="fr-FR" sz="2000" dirty="0" smtClean="0">
                <a:solidFill>
                  <a:srgbClr val="002060"/>
                </a:solidFill>
                <a:effectLst>
                  <a:outerShdw blurRad="38100" dist="38100" dir="2700000" algn="tl">
                    <a:srgbClr val="000000">
                      <a:alpha val="43137"/>
                    </a:srgbClr>
                  </a:outerShdw>
                </a:effectLst>
                <a:latin typeface="Book Antiqua" pitchFamily="18" charset="0"/>
              </a:rPr>
              <a:t>CGI (+ circulaires): </a:t>
            </a:r>
            <a:r>
              <a:rPr lang="fr-FR" altLang="fr-FR" sz="2000" dirty="0" smtClean="0">
                <a:latin typeface="Book Antiqua" pitchFamily="18" charset="0"/>
              </a:rPr>
              <a:t>pas de définition</a:t>
            </a:r>
            <a:r>
              <a:rPr lang="fr-FR" altLang="fr-FR" sz="2000" dirty="0" smtClean="0">
                <a:solidFill>
                  <a:srgbClr val="002060"/>
                </a:solidFill>
                <a:effectLst>
                  <a:outerShdw blurRad="38100" dist="38100" dir="2700000" algn="tl">
                    <a:srgbClr val="000000">
                      <a:alpha val="43137"/>
                    </a:srgbClr>
                  </a:outerShdw>
                </a:effectLst>
                <a:latin typeface="Book Antiqua" pitchFamily="18" charset="0"/>
              </a:rPr>
              <a:t>. </a:t>
            </a:r>
            <a:endParaRPr lang="fr-FR" altLang="fr-FR" sz="2000" dirty="0" smtClean="0">
              <a:latin typeface="Book Antiqua" pitchFamily="18" charset="0"/>
            </a:endParaRPr>
          </a:p>
          <a:p>
            <a:pPr algn="just">
              <a:lnSpc>
                <a:spcPct val="80000"/>
              </a:lnSpc>
              <a:buFontTx/>
              <a:buNone/>
            </a:pPr>
            <a:r>
              <a:rPr lang="fr-FR" altLang="fr-FR" sz="2000" dirty="0" smtClean="0">
                <a:latin typeface="Book Antiqua" pitchFamily="18" charset="0"/>
              </a:rPr>
              <a:t>	 </a:t>
            </a:r>
          </a:p>
          <a:p>
            <a:pPr algn="just"/>
            <a:r>
              <a:rPr lang="fr-FR" altLang="fr-FR" sz="2000" dirty="0" smtClean="0">
                <a:solidFill>
                  <a:srgbClr val="002060"/>
                </a:solidFill>
                <a:effectLst>
                  <a:outerShdw blurRad="38100" dist="38100" dir="2700000" algn="tl">
                    <a:srgbClr val="000000">
                      <a:alpha val="43137"/>
                    </a:srgbClr>
                  </a:outerShdw>
                </a:effectLst>
                <a:latin typeface="Book Antiqua" pitchFamily="18" charset="0"/>
              </a:rPr>
              <a:t>Circulaire des cotisations sociales</a:t>
            </a:r>
            <a:r>
              <a:rPr lang="fr-FR" altLang="fr-FR" sz="2000" dirty="0" smtClean="0">
                <a:latin typeface="Book Antiqua" pitchFamily="18" charset="0"/>
              </a:rPr>
              <a:t>: on parle uniquement (i) des travailleurs étrangers et (ii) du détachement.</a:t>
            </a:r>
          </a:p>
          <a:p>
            <a:pPr algn="just">
              <a:buNone/>
            </a:pPr>
            <a:r>
              <a:rPr lang="fr-FR" altLang="fr-FR" sz="2000" dirty="0" smtClean="0">
                <a:latin typeface="Book Antiqua" pitchFamily="18" charset="0"/>
              </a:rPr>
              <a:t> </a:t>
            </a:r>
          </a:p>
          <a:p>
            <a:pPr algn="just">
              <a:buNone/>
            </a:pPr>
            <a:endParaRPr lang="fr-FR" altLang="fr-FR" sz="2000" dirty="0" smtClean="0">
              <a:solidFill>
                <a:srgbClr val="FF0000"/>
              </a:solidFill>
              <a:latin typeface="Book Antiqua"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30</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Modalités d’imposition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Cas où l’imposition du salaire a lieu au Maroc </a:t>
            </a:r>
          </a:p>
          <a:p>
            <a:pPr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a- Si la partie qui verse le salaire est établie ou domiciliée au Maroc </a:t>
            </a:r>
          </a:p>
          <a:p>
            <a:pPr marL="0" indent="0" algn="just">
              <a:buNone/>
            </a:pPr>
            <a:endParaRPr lang="fr-FR" altLang="fr-FR" sz="1800" dirty="0" smtClean="0">
              <a:latin typeface="Book Antiqua" pitchFamily="18" charset="0"/>
            </a:endParaRPr>
          </a:p>
          <a:p>
            <a:pPr marL="0" indent="0" algn="just">
              <a:buNone/>
            </a:pPr>
            <a:r>
              <a:rPr lang="fr-FR" altLang="fr-FR" sz="1800" u="sng" dirty="0" smtClean="0">
                <a:latin typeface="Book Antiqua" pitchFamily="18" charset="0"/>
              </a:rPr>
              <a:t>Cas de cotisations de retraite </a:t>
            </a:r>
          </a:p>
          <a:p>
            <a:pPr marL="0" indent="0" algn="just">
              <a:buNone/>
            </a:pPr>
            <a:r>
              <a:rPr lang="fr-FR" altLang="fr-FR" sz="1800" dirty="0" smtClean="0">
                <a:latin typeface="Book Antiqua" pitchFamily="18" charset="0"/>
              </a:rPr>
              <a:t>Le CGI prévoir la déduction des cotisations de retraite payées par les personnes de nationalité étrangère cotisant exclusivement à des organismes de retraite étrangers dans la limite toutefois du taux des retenues supportées par le personnel de l’entreprise ou de l’administration marocaine dont dépendent lesdites personnes.</a:t>
            </a:r>
          </a:p>
          <a:p>
            <a:pPr marL="0" indent="0" algn="just">
              <a:buNone/>
            </a:pPr>
            <a:endParaRPr lang="fr-FR" altLang="fr-FR" sz="1800" dirty="0" smtClean="0">
              <a:latin typeface="Book Antiqua" pitchFamily="18" charset="0"/>
            </a:endParaRPr>
          </a:p>
          <a:p>
            <a:pPr marL="0" indent="0" algn="just">
              <a:buNone/>
            </a:pPr>
            <a:r>
              <a:rPr lang="fr-FR" altLang="fr-FR" sz="1800" smtClean="0">
                <a:latin typeface="Book Antiqua" pitchFamily="18" charset="0"/>
              </a:rPr>
              <a:t>Précision de la circulaire: « </a:t>
            </a:r>
            <a:r>
              <a:rPr lang="fr-FR" altLang="fr-FR" sz="1800" i="1" smtClean="0">
                <a:latin typeface="Book Antiqua" pitchFamily="18" charset="0"/>
              </a:rPr>
              <a:t>Lorsqu’il </a:t>
            </a:r>
            <a:r>
              <a:rPr lang="fr-FR" altLang="fr-FR" sz="1800" i="1" dirty="0" smtClean="0">
                <a:latin typeface="Book Antiqua" pitchFamily="18" charset="0"/>
              </a:rPr>
              <a:t>s’agit de salariés de sociétés étrangères, le taux de la cotisation à déduire est fixé au taux maximum appliqué par la C.I.M.R (10 %) augmenté du taux de la C.N.S.S. (</a:t>
            </a:r>
            <a:r>
              <a:rPr lang="fr-FR" altLang="fr-FR" sz="1800" i="1" smtClean="0">
                <a:latin typeface="Book Antiqua" pitchFamily="18" charset="0"/>
              </a:rPr>
              <a:t>3,96 %) ».</a:t>
            </a:r>
            <a:endParaRPr lang="fr-FR" altLang="fr-FR" sz="1800" i="1" dirty="0" smtClean="0">
              <a:latin typeface="Book Antiqua" pitchFamily="18" charset="0"/>
            </a:endParaRPr>
          </a:p>
          <a:p>
            <a:pPr marL="0" indent="0" algn="just">
              <a:buNone/>
            </a:pPr>
            <a:endParaRPr lang="fr-FR" altLang="fr-FR" sz="1800" smtClean="0">
              <a:latin typeface="Book Antiqua" pitchFamily="18" charset="0"/>
            </a:endParaRPr>
          </a:p>
          <a:p>
            <a:pPr marL="0" indent="0" algn="just">
              <a:buNone/>
            </a:pPr>
            <a:r>
              <a:rPr lang="fr-FR" altLang="fr-FR" sz="1800" smtClean="0">
                <a:latin typeface="Book Antiqua" pitchFamily="18" charset="0"/>
              </a:rPr>
              <a:t>Taux maximum de CIMR= 12%.</a:t>
            </a:r>
            <a:endParaRPr lang="fr-FR" altLang="fr-FR" sz="1800" b="1" i="1" dirty="0" smtClean="0">
              <a:latin typeface="Book Antiqua" pitchFamily="18" charset="0"/>
            </a:endParaRP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31</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Modalités d’imposition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Cas où l’imposition du salaire a lieu au Maroc </a:t>
            </a:r>
          </a:p>
          <a:p>
            <a:pPr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a- Si la partie qui verse le salaire est établie ou domiciliée au Maroc </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Si le salarié est résident au Maroc et dispose d’autres revenus, il est tenu de déposer une déclaration annuelle de revenu global.</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32</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Modalités d’imposition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u="sng" dirty="0" smtClean="0">
                <a:latin typeface="Book Antiqua" pitchFamily="18" charset="0"/>
              </a:rPr>
              <a:t>Cas où l’imposition du salaire a lieu au Maroc </a:t>
            </a:r>
          </a:p>
          <a:p>
            <a:pPr algn="just">
              <a:buNone/>
            </a:pPr>
            <a:endParaRPr lang="fr-FR" altLang="fr-FR" sz="1800" dirty="0" smtClean="0">
              <a:latin typeface="Book Antiqua" pitchFamily="18" charset="0"/>
            </a:endParaRPr>
          </a:p>
          <a:p>
            <a:pPr marL="0" indent="0" algn="just">
              <a:buNone/>
            </a:pPr>
            <a:r>
              <a:rPr lang="fr-FR" altLang="fr-FR" sz="1800" b="1" i="1" dirty="0" smtClean="0">
                <a:latin typeface="Book Antiqua" pitchFamily="18" charset="0"/>
              </a:rPr>
              <a:t>b- Si la partie qui verse le salaire n’est pas établie ou domiciliée au Maroc</a:t>
            </a:r>
          </a:p>
          <a:p>
            <a:pPr marL="0" indent="0" algn="just">
              <a:buNone/>
            </a:pPr>
            <a:endParaRPr lang="fr-FR" altLang="fr-FR" sz="1800" b="1" i="1" dirty="0" smtClean="0">
              <a:latin typeface="Book Antiqua" pitchFamily="18" charset="0"/>
            </a:endParaRPr>
          </a:p>
          <a:p>
            <a:pPr marL="0" indent="0" algn="just">
              <a:buNone/>
            </a:pPr>
            <a:r>
              <a:rPr lang="fr-FR" altLang="fr-FR" sz="1800" dirty="0" smtClean="0">
                <a:latin typeface="Book Antiqua" pitchFamily="18" charset="0"/>
              </a:rPr>
              <a:t>Il appartient au salarié de déposer sa déclaration annuelle de revenu global et de payer l’IR y afférent (émis par voie de rôle).</a:t>
            </a:r>
          </a:p>
          <a:p>
            <a:pPr marL="0" indent="0"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Date limite: avant le 1</a:t>
            </a:r>
            <a:r>
              <a:rPr lang="fr-FR" altLang="fr-FR" sz="1800" baseline="30000" dirty="0" smtClean="0">
                <a:latin typeface="Book Antiqua" pitchFamily="18" charset="0"/>
              </a:rPr>
              <a:t>er</a:t>
            </a:r>
            <a:r>
              <a:rPr lang="fr-FR" altLang="fr-FR" sz="1800" dirty="0" smtClean="0">
                <a:latin typeface="Book Antiqua" pitchFamily="18" charset="0"/>
              </a:rPr>
              <a:t> mars de l’année suivante.  </a:t>
            </a: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33</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Départ définitif du Maroc</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endParaRPr lang="fr-FR" altLang="fr-FR" sz="1800" dirty="0" smtClean="0">
              <a:latin typeface="Book Antiqua" pitchFamily="18" charset="0"/>
            </a:endParaRPr>
          </a:p>
          <a:p>
            <a:pPr marL="0" indent="0" algn="just">
              <a:buNone/>
            </a:pPr>
            <a:r>
              <a:rPr lang="fr-FR" altLang="fr-FR" sz="1800" dirty="0" smtClean="0">
                <a:latin typeface="Book Antiqua" pitchFamily="18" charset="0"/>
              </a:rPr>
              <a:t>1- Obligation de déposer la dernière déclaration de revenu global couvrant la période allant du 1</a:t>
            </a:r>
            <a:r>
              <a:rPr lang="fr-FR" altLang="fr-FR" sz="1800" baseline="30000" dirty="0" smtClean="0">
                <a:latin typeface="Book Antiqua" pitchFamily="18" charset="0"/>
              </a:rPr>
              <a:t>er</a:t>
            </a:r>
            <a:r>
              <a:rPr lang="fr-FR" altLang="fr-FR" sz="1800" dirty="0" smtClean="0">
                <a:latin typeface="Book Antiqua" pitchFamily="18" charset="0"/>
              </a:rPr>
              <a:t> janvier de l’année jusqu’à la date de cessation effective du travail (sauf cas de dispense).</a:t>
            </a:r>
          </a:p>
          <a:p>
            <a:pPr marL="0" indent="0" algn="just">
              <a:buNone/>
            </a:pPr>
            <a:r>
              <a:rPr lang="fr-FR" altLang="fr-FR" sz="1800" dirty="0" smtClean="0">
                <a:latin typeface="Book Antiqua" pitchFamily="18" charset="0"/>
              </a:rPr>
              <a:t> </a:t>
            </a:r>
          </a:p>
          <a:p>
            <a:pPr marL="0" indent="0" algn="just">
              <a:buNone/>
            </a:pPr>
            <a:r>
              <a:rPr lang="fr-FR" altLang="fr-FR" sz="1800" dirty="0" smtClean="0">
                <a:latin typeface="Book Antiqua" pitchFamily="18" charset="0"/>
              </a:rPr>
              <a:t>2- Obligation d’obtention du quitus.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34</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Départ définitif du Maroc</a:t>
            </a:r>
          </a:p>
        </p:txBody>
      </p:sp>
      <p:sp>
        <p:nvSpPr>
          <p:cNvPr id="5124" name="Rectangle 3"/>
          <p:cNvSpPr>
            <a:spLocks noGrp="1" noChangeArrowheads="1"/>
          </p:cNvSpPr>
          <p:nvPr>
            <p:ph type="body" idx="1"/>
          </p:nvPr>
        </p:nvSpPr>
        <p:spPr>
          <a:xfrm>
            <a:off x="457200" y="1557338"/>
            <a:ext cx="8229600" cy="4568825"/>
          </a:xfrm>
        </p:spPr>
        <p:txBody>
          <a:bodyPr/>
          <a:lstStyle/>
          <a:p>
            <a:pPr marL="0" indent="0" algn="just">
              <a:buNone/>
            </a:pPr>
            <a:r>
              <a:rPr lang="fr-FR" altLang="fr-FR" sz="1800" b="1" dirty="0" smtClean="0">
                <a:latin typeface="Book Antiqua" pitchFamily="18" charset="0"/>
              </a:rPr>
              <a:t>Procédure pour l’obtention du quitus</a:t>
            </a:r>
          </a:p>
          <a:p>
            <a:pPr marL="0" indent="0" algn="just">
              <a:buNone/>
            </a:pPr>
            <a:endParaRPr lang="fr-FR" altLang="fr-FR" sz="1800" b="1" dirty="0" smtClean="0">
              <a:latin typeface="Book Antiqua" pitchFamily="18" charset="0"/>
            </a:endParaRPr>
          </a:p>
          <a:p>
            <a:pPr lvl="0" algn="just" fontAlgn="t"/>
            <a:r>
              <a:rPr lang="en-US" sz="1800" dirty="0" err="1" smtClean="0">
                <a:latin typeface="Book Antiqua" pitchFamily="18" charset="0"/>
              </a:rPr>
              <a:t>Une</a:t>
            </a:r>
            <a:r>
              <a:rPr lang="en-US" sz="1800" dirty="0" smtClean="0">
                <a:latin typeface="Book Antiqua" pitchFamily="18" charset="0"/>
              </a:rPr>
              <a:t> </a:t>
            </a:r>
            <a:r>
              <a:rPr lang="en-US" sz="1800" dirty="0" err="1" smtClean="0">
                <a:latin typeface="Book Antiqua" pitchFamily="18" charset="0"/>
              </a:rPr>
              <a:t>déclaration</a:t>
            </a:r>
            <a:r>
              <a:rPr lang="en-US" sz="1800" dirty="0" smtClean="0">
                <a:latin typeface="Book Antiqua" pitchFamily="18" charset="0"/>
              </a:rPr>
              <a:t> </a:t>
            </a:r>
            <a:r>
              <a:rPr lang="en-US" sz="1800" dirty="0" err="1" smtClean="0">
                <a:latin typeface="Book Antiqua" pitchFamily="18" charset="0"/>
              </a:rPr>
              <a:t>sur</a:t>
            </a:r>
            <a:r>
              <a:rPr lang="en-US" sz="1800" dirty="0" smtClean="0">
                <a:latin typeface="Book Antiqua" pitchFamily="18" charset="0"/>
              </a:rPr>
              <a:t> </a:t>
            </a:r>
            <a:r>
              <a:rPr lang="en-US" sz="1800" dirty="0" err="1" smtClean="0">
                <a:latin typeface="Book Antiqua" pitchFamily="18" charset="0"/>
              </a:rPr>
              <a:t>l’honneur</a:t>
            </a:r>
            <a:r>
              <a:rPr lang="en-US" sz="1800" dirty="0" smtClean="0">
                <a:latin typeface="Book Antiqua" pitchFamily="18" charset="0"/>
              </a:rPr>
              <a:t> </a:t>
            </a:r>
            <a:r>
              <a:rPr lang="en-US" sz="1800" dirty="0" err="1" smtClean="0">
                <a:latin typeface="Book Antiqua" pitchFamily="18" charset="0"/>
              </a:rPr>
              <a:t>signée</a:t>
            </a:r>
            <a:r>
              <a:rPr lang="en-US" sz="1800" dirty="0" smtClean="0">
                <a:latin typeface="Book Antiqua" pitchFamily="18" charset="0"/>
              </a:rPr>
              <a:t> et </a:t>
            </a:r>
            <a:r>
              <a:rPr lang="en-US" sz="1800" dirty="0" err="1" smtClean="0">
                <a:latin typeface="Book Antiqua" pitchFamily="18" charset="0"/>
              </a:rPr>
              <a:t>légalisée</a:t>
            </a:r>
            <a:r>
              <a:rPr lang="en-US" sz="1800" dirty="0" smtClean="0">
                <a:latin typeface="Book Antiqua" pitchFamily="18" charset="0"/>
              </a:rPr>
              <a:t> ; </a:t>
            </a:r>
            <a:endParaRPr lang="fr-FR" sz="1800" dirty="0" smtClean="0">
              <a:latin typeface="Book Antiqua" pitchFamily="18" charset="0"/>
            </a:endParaRPr>
          </a:p>
          <a:p>
            <a:pPr lvl="0" algn="just" fontAlgn="t"/>
            <a:r>
              <a:rPr lang="en-US" sz="1800" dirty="0" smtClean="0">
                <a:latin typeface="Book Antiqua" pitchFamily="18" charset="0"/>
              </a:rPr>
              <a:t>Les attestations de </a:t>
            </a:r>
            <a:r>
              <a:rPr lang="en-US" sz="1800" dirty="0" err="1" smtClean="0">
                <a:latin typeface="Book Antiqua" pitchFamily="18" charset="0"/>
              </a:rPr>
              <a:t>salaire</a:t>
            </a:r>
            <a:r>
              <a:rPr lang="en-US" sz="1800" dirty="0" smtClean="0">
                <a:latin typeface="Book Antiqua" pitchFamily="18" charset="0"/>
              </a:rPr>
              <a:t> des </a:t>
            </a:r>
            <a:r>
              <a:rPr lang="en-US" sz="1800" dirty="0" err="1" smtClean="0">
                <a:latin typeface="Book Antiqua" pitchFamily="18" charset="0"/>
              </a:rPr>
              <a:t>années</a:t>
            </a:r>
            <a:r>
              <a:rPr lang="en-US" sz="1800" dirty="0" smtClean="0">
                <a:latin typeface="Book Antiqua" pitchFamily="18" charset="0"/>
              </a:rPr>
              <a:t> non </a:t>
            </a:r>
            <a:r>
              <a:rPr lang="en-US" sz="1800" dirty="0" err="1" smtClean="0">
                <a:latin typeface="Book Antiqua" pitchFamily="18" charset="0"/>
              </a:rPr>
              <a:t>prescrites</a:t>
            </a:r>
            <a:r>
              <a:rPr lang="en-US" sz="1800" dirty="0" smtClean="0">
                <a:latin typeface="Book Antiqua" pitchFamily="18" charset="0"/>
              </a:rPr>
              <a:t> pour les </a:t>
            </a:r>
            <a:r>
              <a:rPr lang="en-US" sz="1800" dirty="0" err="1" smtClean="0">
                <a:latin typeface="Book Antiqua" pitchFamily="18" charset="0"/>
              </a:rPr>
              <a:t>fonctionnaires</a:t>
            </a:r>
            <a:r>
              <a:rPr lang="en-US" sz="1800" dirty="0" smtClean="0">
                <a:latin typeface="Book Antiqua" pitchFamily="18" charset="0"/>
              </a:rPr>
              <a:t>; </a:t>
            </a:r>
            <a:endParaRPr lang="fr-FR" sz="1800" dirty="0" smtClean="0">
              <a:latin typeface="Book Antiqua" pitchFamily="18" charset="0"/>
            </a:endParaRPr>
          </a:p>
          <a:p>
            <a:pPr lvl="0" algn="just" fontAlgn="t"/>
            <a:r>
              <a:rPr lang="en-US" sz="1800" dirty="0" smtClean="0">
                <a:latin typeface="Book Antiqua" pitchFamily="18" charset="0"/>
              </a:rPr>
              <a:t>Les attestations de </a:t>
            </a:r>
            <a:r>
              <a:rPr lang="en-US" sz="1800" dirty="0" err="1" smtClean="0">
                <a:latin typeface="Book Antiqua" pitchFamily="18" charset="0"/>
              </a:rPr>
              <a:t>salaire</a:t>
            </a:r>
            <a:r>
              <a:rPr lang="en-US" sz="1800" dirty="0" smtClean="0">
                <a:latin typeface="Book Antiqua" pitchFamily="18" charset="0"/>
              </a:rPr>
              <a:t> des </a:t>
            </a:r>
            <a:r>
              <a:rPr lang="en-US" sz="1800" dirty="0" err="1" smtClean="0">
                <a:latin typeface="Book Antiqua" pitchFamily="18" charset="0"/>
              </a:rPr>
              <a:t>années</a:t>
            </a:r>
            <a:r>
              <a:rPr lang="en-US" sz="1800" dirty="0" smtClean="0">
                <a:latin typeface="Book Antiqua" pitchFamily="18" charset="0"/>
              </a:rPr>
              <a:t> non </a:t>
            </a:r>
            <a:r>
              <a:rPr lang="en-US" sz="1800" dirty="0" err="1" smtClean="0">
                <a:latin typeface="Book Antiqua" pitchFamily="18" charset="0"/>
              </a:rPr>
              <a:t>prescrites</a:t>
            </a:r>
            <a:r>
              <a:rPr lang="en-US" sz="1800" dirty="0" smtClean="0">
                <a:latin typeface="Book Antiqua" pitchFamily="18" charset="0"/>
              </a:rPr>
              <a:t> </a:t>
            </a:r>
            <a:r>
              <a:rPr lang="en-US" sz="1800" dirty="0" err="1" smtClean="0">
                <a:latin typeface="Book Antiqua" pitchFamily="18" charset="0"/>
              </a:rPr>
              <a:t>homologuées</a:t>
            </a:r>
            <a:r>
              <a:rPr lang="en-US" sz="1800" dirty="0" smtClean="0">
                <a:latin typeface="Book Antiqua" pitchFamily="18" charset="0"/>
              </a:rPr>
              <a:t> par les services </a:t>
            </a:r>
            <a:r>
              <a:rPr lang="en-US" sz="1800" dirty="0" err="1" smtClean="0">
                <a:latin typeface="Book Antiqua" pitchFamily="18" charset="0"/>
              </a:rPr>
              <a:t>fiscaux</a:t>
            </a:r>
            <a:r>
              <a:rPr lang="en-US" sz="1800" dirty="0" smtClean="0">
                <a:latin typeface="Book Antiqua" pitchFamily="18" charset="0"/>
              </a:rPr>
              <a:t> pour les </a:t>
            </a:r>
            <a:r>
              <a:rPr lang="en-US" sz="1800" dirty="0" err="1" smtClean="0">
                <a:latin typeface="Book Antiqua" pitchFamily="18" charset="0"/>
              </a:rPr>
              <a:t>salariés</a:t>
            </a:r>
            <a:r>
              <a:rPr lang="en-US" sz="1800" dirty="0" smtClean="0">
                <a:latin typeface="Book Antiqua" pitchFamily="18" charset="0"/>
              </a:rPr>
              <a:t> du </a:t>
            </a:r>
            <a:r>
              <a:rPr lang="en-US" sz="1800" dirty="0" err="1" smtClean="0">
                <a:latin typeface="Book Antiqua" pitchFamily="18" charset="0"/>
              </a:rPr>
              <a:t>secteur</a:t>
            </a:r>
            <a:r>
              <a:rPr lang="en-US" sz="1800" dirty="0" smtClean="0">
                <a:latin typeface="Book Antiqua" pitchFamily="18" charset="0"/>
              </a:rPr>
              <a:t> </a:t>
            </a:r>
            <a:r>
              <a:rPr lang="en-US" sz="1800" dirty="0" err="1" smtClean="0">
                <a:latin typeface="Book Antiqua" pitchFamily="18" charset="0"/>
              </a:rPr>
              <a:t>privé</a:t>
            </a:r>
            <a:r>
              <a:rPr lang="en-US" sz="1800" dirty="0" smtClean="0">
                <a:latin typeface="Book Antiqua" pitchFamily="18" charset="0"/>
              </a:rPr>
              <a:t> ; </a:t>
            </a:r>
            <a:endParaRPr lang="fr-FR" sz="1800" dirty="0" smtClean="0">
              <a:latin typeface="Book Antiqua" pitchFamily="18" charset="0"/>
            </a:endParaRPr>
          </a:p>
          <a:p>
            <a:pPr lvl="0" algn="just" fontAlgn="t"/>
            <a:r>
              <a:rPr lang="en-US" sz="1800" dirty="0" err="1" smtClean="0">
                <a:latin typeface="Book Antiqua" pitchFamily="18" charset="0"/>
              </a:rPr>
              <a:t>Une</a:t>
            </a:r>
            <a:r>
              <a:rPr lang="en-US" sz="1800" dirty="0" smtClean="0">
                <a:latin typeface="Book Antiqua" pitchFamily="18" charset="0"/>
              </a:rPr>
              <a:t> attestation de </a:t>
            </a:r>
            <a:r>
              <a:rPr lang="en-US" sz="1800" dirty="0" err="1" smtClean="0">
                <a:latin typeface="Book Antiqua" pitchFamily="18" charset="0"/>
              </a:rPr>
              <a:t>solde</a:t>
            </a:r>
            <a:r>
              <a:rPr lang="en-US" sz="1800" dirty="0" smtClean="0">
                <a:latin typeface="Book Antiqua" pitchFamily="18" charset="0"/>
              </a:rPr>
              <a:t> de </a:t>
            </a:r>
            <a:r>
              <a:rPr lang="en-US" sz="1800" dirty="0" err="1" smtClean="0">
                <a:latin typeface="Book Antiqua" pitchFamily="18" charset="0"/>
              </a:rPr>
              <a:t>tous</a:t>
            </a:r>
            <a:r>
              <a:rPr lang="en-US" sz="1800" dirty="0" smtClean="0">
                <a:latin typeface="Book Antiqua" pitchFamily="18" charset="0"/>
              </a:rPr>
              <a:t> </a:t>
            </a:r>
            <a:r>
              <a:rPr lang="en-US" sz="1800" dirty="0" err="1" smtClean="0">
                <a:latin typeface="Book Antiqua" pitchFamily="18" charset="0"/>
              </a:rPr>
              <a:t>comptes</a:t>
            </a:r>
            <a:r>
              <a:rPr lang="en-US" sz="1800" dirty="0" smtClean="0">
                <a:latin typeface="Book Antiqua" pitchFamily="18" charset="0"/>
              </a:rPr>
              <a:t> </a:t>
            </a:r>
            <a:r>
              <a:rPr lang="en-US" sz="1800" dirty="0" err="1" smtClean="0">
                <a:latin typeface="Book Antiqua" pitchFamily="18" charset="0"/>
              </a:rPr>
              <a:t>délivrée</a:t>
            </a:r>
            <a:r>
              <a:rPr lang="en-US" sz="1800" dirty="0" smtClean="0">
                <a:latin typeface="Book Antiqua" pitchFamily="18" charset="0"/>
              </a:rPr>
              <a:t> par </a:t>
            </a:r>
            <a:r>
              <a:rPr lang="en-US" sz="1800" dirty="0" err="1" smtClean="0">
                <a:latin typeface="Book Antiqua" pitchFamily="18" charset="0"/>
              </a:rPr>
              <a:t>l’employeur</a:t>
            </a:r>
            <a:r>
              <a:rPr lang="en-US" sz="1800" dirty="0" smtClean="0">
                <a:latin typeface="Book Antiqua" pitchFamily="18" charset="0"/>
              </a:rPr>
              <a:t> et </a:t>
            </a:r>
            <a:r>
              <a:rPr lang="en-US" sz="1800" dirty="0" err="1" smtClean="0">
                <a:latin typeface="Book Antiqua" pitchFamily="18" charset="0"/>
              </a:rPr>
              <a:t>homologuée</a:t>
            </a:r>
            <a:r>
              <a:rPr lang="en-US" sz="1800" dirty="0" smtClean="0">
                <a:latin typeface="Book Antiqua" pitchFamily="18" charset="0"/>
              </a:rPr>
              <a:t> par les services </a:t>
            </a:r>
            <a:r>
              <a:rPr lang="en-US" sz="1800" dirty="0" err="1" smtClean="0">
                <a:latin typeface="Book Antiqua" pitchFamily="18" charset="0"/>
              </a:rPr>
              <a:t>fiscaux</a:t>
            </a:r>
            <a:r>
              <a:rPr lang="en-US" sz="1800" dirty="0" smtClean="0">
                <a:latin typeface="Book Antiqua" pitchFamily="18" charset="0"/>
              </a:rPr>
              <a:t> pour les </a:t>
            </a:r>
            <a:r>
              <a:rPr lang="en-US" sz="1800" dirty="0" err="1" smtClean="0">
                <a:latin typeface="Book Antiqua" pitchFamily="18" charset="0"/>
              </a:rPr>
              <a:t>salariés</a:t>
            </a:r>
            <a:r>
              <a:rPr lang="en-US" sz="1800" dirty="0" smtClean="0">
                <a:latin typeface="Book Antiqua" pitchFamily="18" charset="0"/>
              </a:rPr>
              <a:t> du </a:t>
            </a:r>
            <a:r>
              <a:rPr lang="en-US" sz="1800" dirty="0" err="1" smtClean="0">
                <a:latin typeface="Book Antiqua" pitchFamily="18" charset="0"/>
              </a:rPr>
              <a:t>secteur</a:t>
            </a:r>
            <a:r>
              <a:rPr lang="en-US" sz="1800" dirty="0" smtClean="0">
                <a:latin typeface="Book Antiqua" pitchFamily="18" charset="0"/>
              </a:rPr>
              <a:t> </a:t>
            </a:r>
            <a:r>
              <a:rPr lang="en-US" sz="1800" dirty="0" err="1" smtClean="0">
                <a:latin typeface="Book Antiqua" pitchFamily="18" charset="0"/>
              </a:rPr>
              <a:t>privé</a:t>
            </a:r>
            <a:r>
              <a:rPr lang="en-US" sz="1800" dirty="0" smtClean="0">
                <a:latin typeface="Book Antiqua" pitchFamily="18" charset="0"/>
              </a:rPr>
              <a:t> ; </a:t>
            </a:r>
            <a:endParaRPr lang="fr-FR" sz="1800" dirty="0" smtClean="0">
              <a:latin typeface="Book Antiqua" pitchFamily="18" charset="0"/>
            </a:endParaRPr>
          </a:p>
          <a:p>
            <a:pPr lvl="0" algn="just" fontAlgn="t"/>
            <a:r>
              <a:rPr lang="en-US" sz="1800" dirty="0" err="1" smtClean="0">
                <a:latin typeface="Book Antiqua" pitchFamily="18" charset="0"/>
              </a:rPr>
              <a:t>Une</a:t>
            </a:r>
            <a:r>
              <a:rPr lang="en-US" sz="1800" dirty="0" smtClean="0">
                <a:latin typeface="Book Antiqua" pitchFamily="18" charset="0"/>
              </a:rPr>
              <a:t> </a:t>
            </a:r>
            <a:r>
              <a:rPr lang="en-US" sz="1800" dirty="0" err="1" smtClean="0">
                <a:latin typeface="Book Antiqua" pitchFamily="18" charset="0"/>
              </a:rPr>
              <a:t>copie</a:t>
            </a:r>
            <a:r>
              <a:rPr lang="en-US" sz="1800" dirty="0" smtClean="0">
                <a:latin typeface="Book Antiqua" pitchFamily="18" charset="0"/>
              </a:rPr>
              <a:t> de la carte de </a:t>
            </a:r>
            <a:r>
              <a:rPr lang="en-US" sz="1800" dirty="0" err="1" smtClean="0">
                <a:latin typeface="Book Antiqua" pitchFamily="18" charset="0"/>
              </a:rPr>
              <a:t>séjour</a:t>
            </a:r>
            <a:r>
              <a:rPr lang="en-US" sz="1800" dirty="0" smtClean="0">
                <a:latin typeface="Book Antiqua" pitchFamily="18" charset="0"/>
              </a:rPr>
              <a:t> </a:t>
            </a:r>
            <a:r>
              <a:rPr lang="en-US" sz="1800" dirty="0" err="1" smtClean="0">
                <a:latin typeface="Book Antiqua" pitchFamily="18" charset="0"/>
              </a:rPr>
              <a:t>ou</a:t>
            </a:r>
            <a:r>
              <a:rPr lang="en-US" sz="1800" dirty="0" smtClean="0">
                <a:latin typeface="Book Antiqua" pitchFamily="18" charset="0"/>
              </a:rPr>
              <a:t> de la CNI ; </a:t>
            </a:r>
            <a:endParaRPr lang="fr-FR" sz="1800" dirty="0" smtClean="0">
              <a:latin typeface="Book Antiqua" pitchFamily="18" charset="0"/>
            </a:endParaRPr>
          </a:p>
          <a:p>
            <a:pPr lvl="0" algn="just" fontAlgn="t"/>
            <a:r>
              <a:rPr lang="en-US" sz="1800" dirty="0" err="1" smtClean="0">
                <a:latin typeface="Book Antiqua" pitchFamily="18" charset="0"/>
              </a:rPr>
              <a:t>Une</a:t>
            </a:r>
            <a:r>
              <a:rPr lang="en-US" sz="1800" dirty="0" smtClean="0">
                <a:latin typeface="Book Antiqua" pitchFamily="18" charset="0"/>
              </a:rPr>
              <a:t> </a:t>
            </a:r>
            <a:r>
              <a:rPr lang="en-US" sz="1800" dirty="0" err="1" smtClean="0">
                <a:latin typeface="Book Antiqua" pitchFamily="18" charset="0"/>
              </a:rPr>
              <a:t>demande</a:t>
            </a:r>
            <a:r>
              <a:rPr lang="en-US" sz="1800" dirty="0" smtClean="0">
                <a:latin typeface="Book Antiqua" pitchFamily="18" charset="0"/>
              </a:rPr>
              <a:t> de </a:t>
            </a:r>
            <a:r>
              <a:rPr lang="en-US" sz="1800" dirty="0" err="1" smtClean="0">
                <a:latin typeface="Book Antiqua" pitchFamily="18" charset="0"/>
              </a:rPr>
              <a:t>renseignement</a:t>
            </a:r>
            <a:r>
              <a:rPr lang="en-US" sz="1800" dirty="0" smtClean="0">
                <a:latin typeface="Book Antiqua" pitchFamily="18" charset="0"/>
              </a:rPr>
              <a:t> </a:t>
            </a:r>
            <a:r>
              <a:rPr lang="en-US" sz="1800" dirty="0" err="1" smtClean="0">
                <a:latin typeface="Book Antiqua" pitchFamily="18" charset="0"/>
              </a:rPr>
              <a:t>délivrée</a:t>
            </a:r>
            <a:r>
              <a:rPr lang="en-US" sz="1800" dirty="0" smtClean="0">
                <a:latin typeface="Book Antiqua" pitchFamily="18" charset="0"/>
              </a:rPr>
              <a:t> par le </a:t>
            </a:r>
            <a:r>
              <a:rPr lang="en-US" sz="1800" dirty="0" err="1" smtClean="0">
                <a:latin typeface="Book Antiqua" pitchFamily="18" charset="0"/>
              </a:rPr>
              <a:t>percepteur</a:t>
            </a:r>
            <a:r>
              <a:rPr lang="en-US" sz="1800" dirty="0" smtClean="0">
                <a:latin typeface="Book Antiqua" pitchFamily="18" charset="0"/>
              </a:rPr>
              <a:t> et/</a:t>
            </a:r>
            <a:r>
              <a:rPr lang="en-US" sz="1800" dirty="0" err="1" smtClean="0">
                <a:latin typeface="Book Antiqua" pitchFamily="18" charset="0"/>
              </a:rPr>
              <a:t>ou</a:t>
            </a:r>
            <a:r>
              <a:rPr lang="en-US" sz="1800" dirty="0" smtClean="0">
                <a:latin typeface="Book Antiqua" pitchFamily="18" charset="0"/>
              </a:rPr>
              <a:t> le RAF ; </a:t>
            </a:r>
            <a:endParaRPr lang="fr-FR" sz="1800" dirty="0" smtClean="0">
              <a:latin typeface="Book Antiqua" pitchFamily="18" charset="0"/>
            </a:endParaRPr>
          </a:p>
          <a:p>
            <a:pPr lvl="0" algn="just" fontAlgn="t"/>
            <a:r>
              <a:rPr lang="en-US" sz="1800" dirty="0" err="1" smtClean="0">
                <a:latin typeface="Book Antiqua" pitchFamily="18" charset="0"/>
              </a:rPr>
              <a:t>Une</a:t>
            </a:r>
            <a:r>
              <a:rPr lang="en-US" sz="1800" dirty="0" smtClean="0">
                <a:latin typeface="Book Antiqua" pitchFamily="18" charset="0"/>
              </a:rPr>
              <a:t> </a:t>
            </a:r>
            <a:r>
              <a:rPr lang="en-US" sz="1800" dirty="0" err="1" smtClean="0">
                <a:latin typeface="Book Antiqua" pitchFamily="18" charset="0"/>
              </a:rPr>
              <a:t>copie</a:t>
            </a:r>
            <a:r>
              <a:rPr lang="en-US" sz="1800" dirty="0" smtClean="0">
                <a:latin typeface="Book Antiqua" pitchFamily="18" charset="0"/>
              </a:rPr>
              <a:t> du </a:t>
            </a:r>
            <a:r>
              <a:rPr lang="en-US" sz="1800" dirty="0" err="1" smtClean="0">
                <a:latin typeface="Book Antiqua" pitchFamily="18" charset="0"/>
              </a:rPr>
              <a:t>contrat</a:t>
            </a:r>
            <a:r>
              <a:rPr lang="en-US" sz="1800" dirty="0" smtClean="0">
                <a:latin typeface="Book Antiqua" pitchFamily="18" charset="0"/>
              </a:rPr>
              <a:t> de bail, le </a:t>
            </a:r>
            <a:r>
              <a:rPr lang="en-US" sz="1800" dirty="0" err="1" smtClean="0">
                <a:latin typeface="Book Antiqua" pitchFamily="18" charset="0"/>
              </a:rPr>
              <a:t>cas</a:t>
            </a:r>
            <a:r>
              <a:rPr lang="en-US" sz="1800" dirty="0" smtClean="0">
                <a:latin typeface="Book Antiqua" pitchFamily="18" charset="0"/>
              </a:rPr>
              <a:t> </a:t>
            </a:r>
            <a:r>
              <a:rPr lang="en-US" sz="1800" dirty="0" err="1" smtClean="0">
                <a:latin typeface="Book Antiqua" pitchFamily="18" charset="0"/>
              </a:rPr>
              <a:t>échéant</a:t>
            </a:r>
            <a:r>
              <a:rPr lang="en-US" sz="1800" dirty="0" smtClean="0">
                <a:latin typeface="Book Antiqua" pitchFamily="18" charset="0"/>
              </a:rPr>
              <a:t> (</a:t>
            </a:r>
            <a:r>
              <a:rPr lang="en-US" sz="1800" dirty="0" err="1" smtClean="0">
                <a:latin typeface="Book Antiqua" pitchFamily="18" charset="0"/>
              </a:rPr>
              <a:t>résiliation</a:t>
            </a:r>
            <a:r>
              <a:rPr lang="en-US" sz="1800" dirty="0" smtClean="0">
                <a:latin typeface="Book Antiqua" pitchFamily="18" charset="0"/>
              </a:rPr>
              <a:t>);</a:t>
            </a:r>
          </a:p>
          <a:p>
            <a:pPr lvl="0" algn="just" fontAlgn="t"/>
            <a:r>
              <a:rPr lang="en-US" sz="1800" dirty="0" smtClean="0">
                <a:latin typeface="Book Antiqua" pitchFamily="18" charset="0"/>
              </a:rPr>
              <a:t>Radiation des </a:t>
            </a:r>
            <a:r>
              <a:rPr lang="en-US" sz="1800" dirty="0" err="1" smtClean="0">
                <a:latin typeface="Book Antiqua" pitchFamily="18" charset="0"/>
              </a:rPr>
              <a:t>registres</a:t>
            </a:r>
            <a:r>
              <a:rPr lang="en-US" sz="1800" dirty="0" smtClean="0">
                <a:latin typeface="Book Antiqua" pitchFamily="18" charset="0"/>
              </a:rPr>
              <a:t> du </a:t>
            </a:r>
            <a:r>
              <a:rPr lang="en-US" sz="1800" dirty="0" err="1" smtClean="0">
                <a:latin typeface="Book Antiqua" pitchFamily="18" charset="0"/>
              </a:rPr>
              <a:t>consultat</a:t>
            </a:r>
            <a:r>
              <a:rPr lang="en-US" sz="1800" dirty="0" smtClean="0">
                <a:latin typeface="Book Antiqua" pitchFamily="18" charset="0"/>
              </a:rPr>
              <a:t>;</a:t>
            </a:r>
          </a:p>
          <a:p>
            <a:pPr lvl="0" algn="just" fontAlgn="t"/>
            <a:r>
              <a:rPr lang="en-US" sz="1800" dirty="0" smtClean="0">
                <a:latin typeface="Book Antiqua" pitchFamily="18" charset="0"/>
              </a:rPr>
              <a:t>Radiation </a:t>
            </a:r>
            <a:r>
              <a:rPr lang="en-US" sz="1800" dirty="0" err="1" smtClean="0">
                <a:latin typeface="Book Antiqua" pitchFamily="18" charset="0"/>
              </a:rPr>
              <a:t>auprès</a:t>
            </a:r>
            <a:r>
              <a:rPr lang="en-US" sz="1800" dirty="0" smtClean="0">
                <a:latin typeface="Book Antiqua" pitchFamily="18" charset="0"/>
              </a:rPr>
              <a:t> des services de la </a:t>
            </a:r>
            <a:r>
              <a:rPr lang="en-US" sz="1800" dirty="0" err="1" smtClean="0">
                <a:latin typeface="Book Antiqua" pitchFamily="18" charset="0"/>
              </a:rPr>
              <a:t>sûreté</a:t>
            </a:r>
            <a:r>
              <a:rPr lang="en-US" sz="1800" dirty="0" smtClean="0">
                <a:latin typeface="Book Antiqua" pitchFamily="18" charset="0"/>
              </a:rPr>
              <a:t> </a:t>
            </a:r>
            <a:r>
              <a:rPr lang="en-US" sz="1800" dirty="0" err="1" smtClean="0">
                <a:latin typeface="Book Antiqua" pitchFamily="18" charset="0"/>
              </a:rPr>
              <a:t>nationale</a:t>
            </a:r>
            <a:r>
              <a:rPr lang="en-US" sz="1800" dirty="0" smtClean="0">
                <a:latin typeface="Book Antiqua" pitchFamily="18" charset="0"/>
              </a:rPr>
              <a:t>.</a:t>
            </a:r>
            <a:endParaRPr lang="fr-FR" sz="1800" dirty="0" smtClean="0">
              <a:latin typeface="Book Antiqua" pitchFamily="18" charset="0"/>
            </a:endParaRPr>
          </a:p>
          <a:p>
            <a:pPr marL="0" indent="0" algn="just">
              <a:buNone/>
            </a:pPr>
            <a:endParaRPr lang="fr-FR" altLang="fr-FR" sz="1800" b="1" dirty="0" smtClean="0">
              <a:latin typeface="Book Antiqua" pitchFamily="18" charset="0"/>
            </a:endParaRPr>
          </a:p>
          <a:p>
            <a:pPr marL="0" indent="0" algn="just">
              <a:buNone/>
            </a:pPr>
            <a:endParaRPr lang="fr-FR" altLang="fr-FR" sz="1800" dirty="0" smtClean="0">
              <a:latin typeface="Book Antiqua" pitchFamily="18" charset="0"/>
            </a:endParaRPr>
          </a:p>
          <a:p>
            <a:pPr marL="0" indent="0" algn="just">
              <a:buNone/>
            </a:pPr>
            <a:endParaRPr lang="fr-FR" altLang="fr-FR" sz="1800" dirty="0" smtClean="0">
              <a:latin typeface="Book Antiqua"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35</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endParaRPr lang="fr-FR" altLang="fr-FR" sz="2000" b="1" dirty="0" smtClean="0">
              <a:solidFill>
                <a:srgbClr val="002060"/>
              </a:solidFill>
              <a:latin typeface="Book Antiqua" pitchFamily="18" charset="0"/>
            </a:endParaRPr>
          </a:p>
        </p:txBody>
      </p:sp>
      <p:sp>
        <p:nvSpPr>
          <p:cNvPr id="5124" name="Rectangle 3"/>
          <p:cNvSpPr>
            <a:spLocks noGrp="1" noChangeArrowheads="1"/>
          </p:cNvSpPr>
          <p:nvPr>
            <p:ph type="body" idx="1"/>
          </p:nvPr>
        </p:nvSpPr>
        <p:spPr>
          <a:xfrm>
            <a:off x="457200" y="1557338"/>
            <a:ext cx="8229600" cy="4568825"/>
          </a:xfrm>
        </p:spPr>
        <p:txBody>
          <a:bodyPr/>
          <a:lstStyle/>
          <a:p>
            <a:pPr algn="ctr">
              <a:lnSpc>
                <a:spcPct val="80000"/>
              </a:lnSpc>
              <a:buFontTx/>
              <a:buNone/>
            </a:pPr>
            <a:r>
              <a:rPr lang="fr-FR" altLang="fr-FR" sz="1400" dirty="0" smtClean="0">
                <a:solidFill>
                  <a:srgbClr val="C00000"/>
                </a:solidFill>
                <a:latin typeface="Book Antiqua" pitchFamily="18" charset="0"/>
              </a:rPr>
              <a:t>	</a:t>
            </a: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endParaRPr lang="fr-FR" altLang="fr-FR" sz="1400" dirty="0" smtClean="0">
              <a:solidFill>
                <a:srgbClr val="C00000"/>
              </a:solidFill>
              <a:latin typeface="Book Antiqua" pitchFamily="18" charset="0"/>
            </a:endParaRPr>
          </a:p>
          <a:p>
            <a:pPr algn="ctr">
              <a:lnSpc>
                <a:spcPct val="80000"/>
              </a:lnSpc>
              <a:buFontTx/>
              <a:buNone/>
            </a:pPr>
            <a:r>
              <a:rPr lang="fr-FR" altLang="fr-FR" sz="2000" dirty="0" smtClean="0">
                <a:latin typeface="Book Antiqua" pitchFamily="18" charset="0"/>
              </a:rPr>
              <a:t> </a:t>
            </a:r>
            <a:r>
              <a:rPr lang="fr-FR" altLang="fr-FR" dirty="0" smtClean="0">
                <a:latin typeface="Book Antiqua" pitchFamily="18" charset="0"/>
              </a:rPr>
              <a:t>MERCI</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
            </a:r>
            <a:br>
              <a:rPr lang="fr-FR" dirty="0" smtClean="0"/>
            </a:br>
            <a:r>
              <a:rPr lang="fr-FR" dirty="0" smtClean="0"/>
              <a:t/>
            </a:r>
            <a:br>
              <a:rPr lang="fr-FR" dirty="0" smtClean="0"/>
            </a:br>
            <a:r>
              <a:rPr lang="fr-FR" dirty="0" smtClean="0"/>
              <a:t>IR des expatriés</a:t>
            </a:r>
            <a:endParaRPr lang="fr-FR" dirty="0"/>
          </a:p>
        </p:txBody>
      </p:sp>
      <p:sp>
        <p:nvSpPr>
          <p:cNvPr id="3" name="Sous-titre 2"/>
          <p:cNvSpPr>
            <a:spLocks noGrp="1"/>
          </p:cNvSpPr>
          <p:nvPr>
            <p:ph type="subTitle" idx="1"/>
          </p:nvPr>
        </p:nvSpPr>
        <p:spPr>
          <a:xfrm>
            <a:off x="428596" y="6000768"/>
            <a:ext cx="2571768" cy="542932"/>
          </a:xfrm>
        </p:spPr>
        <p:txBody>
          <a:bodyPr/>
          <a:lstStyle/>
          <a:p>
            <a:r>
              <a:rPr lang="fr-FR" sz="1600" dirty="0" smtClean="0"/>
              <a:t>Mohamed </a:t>
            </a:r>
            <a:r>
              <a:rPr lang="fr-FR" sz="1600" dirty="0" err="1" smtClean="0"/>
              <a:t>Soloh</a:t>
            </a:r>
            <a:endParaRPr lang="fr-FR" sz="1600" dirty="0"/>
          </a:p>
        </p:txBody>
      </p:sp>
      <p:sp>
        <p:nvSpPr>
          <p:cNvPr id="4" name="Espace réservé du numéro de diapositive 3"/>
          <p:cNvSpPr>
            <a:spLocks noGrp="1"/>
          </p:cNvSpPr>
          <p:nvPr>
            <p:ph type="sldNum" sz="quarter" idx="12"/>
          </p:nvPr>
        </p:nvSpPr>
        <p:spPr/>
        <p:txBody>
          <a:bodyPr/>
          <a:lstStyle/>
          <a:p>
            <a:fld id="{7D1D7A96-A3B7-443B-A928-3461EE018C25}" type="slidenum">
              <a:rPr lang="fr-FR" smtClean="0"/>
              <a:pPr/>
              <a:t>36</a:t>
            </a:fld>
            <a:endParaRPr lang="fr-FR"/>
          </a:p>
        </p:txBody>
      </p:sp>
      <p:sp>
        <p:nvSpPr>
          <p:cNvPr id="5" name="Sous-titre 2"/>
          <p:cNvSpPr txBox="1">
            <a:spLocks/>
          </p:cNvSpPr>
          <p:nvPr/>
        </p:nvSpPr>
        <p:spPr bwMode="auto">
          <a:xfrm>
            <a:off x="6357950" y="6000768"/>
            <a:ext cx="2571768" cy="5429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fr-FR" sz="1600" b="0" i="0" u="none" strike="noStrike" kern="0" cap="none" spc="0" normalizeH="0" baseline="0" noProof="0" dirty="0" smtClean="0">
                <a:ln>
                  <a:noFill/>
                </a:ln>
                <a:solidFill>
                  <a:schemeClr val="tx1"/>
                </a:solidFill>
                <a:effectLst/>
                <a:uLnTx/>
                <a:uFillTx/>
                <a:latin typeface="+mn-lt"/>
                <a:ea typeface="+mn-ea"/>
                <a:cs typeface="+mn-cs"/>
              </a:rPr>
              <a:t>27/12/2016</a:t>
            </a:r>
            <a:endParaRPr kumimoji="0" lang="fr-FR" sz="16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4</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Expatriation: concept et cadre juridique</a:t>
            </a:r>
            <a:br>
              <a:rPr lang="fr-FR" altLang="fr-FR" sz="2000" b="1" dirty="0" smtClean="0">
                <a:solidFill>
                  <a:srgbClr val="FF5050"/>
                </a:solidFill>
                <a:latin typeface="Book Antiqua" pitchFamily="18" charset="0"/>
              </a:rPr>
            </a:br>
            <a:r>
              <a:rPr lang="fr-FR" altLang="fr-FR" sz="2000" b="1" dirty="0" smtClean="0">
                <a:solidFill>
                  <a:srgbClr val="002060"/>
                </a:solidFill>
                <a:latin typeface="Book Antiqua" pitchFamily="18" charset="0"/>
              </a:rPr>
              <a:t>Cadre juridique  </a:t>
            </a:r>
          </a:p>
        </p:txBody>
      </p:sp>
      <p:sp>
        <p:nvSpPr>
          <p:cNvPr id="5124" name="Rectangle 3"/>
          <p:cNvSpPr>
            <a:spLocks noGrp="1" noChangeArrowheads="1"/>
          </p:cNvSpPr>
          <p:nvPr>
            <p:ph type="body" idx="1"/>
          </p:nvPr>
        </p:nvSpPr>
        <p:spPr>
          <a:xfrm>
            <a:off x="457200" y="1557338"/>
            <a:ext cx="8229600" cy="4568825"/>
          </a:xfrm>
        </p:spPr>
        <p:txBody>
          <a:bodyPr/>
          <a:lstStyle/>
          <a:p>
            <a:pPr algn="just">
              <a:lnSpc>
                <a:spcPct val="80000"/>
              </a:lnSpc>
              <a:buFontTx/>
              <a:buNone/>
            </a:pPr>
            <a:r>
              <a:rPr lang="fr-FR" altLang="fr-FR" sz="1400" dirty="0" smtClean="0">
                <a:solidFill>
                  <a:srgbClr val="C00000"/>
                </a:solidFill>
                <a:latin typeface="Book Antiqua" pitchFamily="18" charset="0"/>
              </a:rPr>
              <a:t>	</a:t>
            </a:r>
            <a:r>
              <a:rPr lang="fr-FR" altLang="fr-FR" sz="2000" dirty="0" smtClean="0">
                <a:latin typeface="Book Antiqua" pitchFamily="18" charset="0"/>
              </a:rPr>
              <a:t> </a:t>
            </a:r>
          </a:p>
          <a:p>
            <a:pPr algn="just"/>
            <a:r>
              <a:rPr lang="fr-FR" altLang="fr-FR" sz="2000" dirty="0" smtClean="0">
                <a:latin typeface="Book Antiqua" pitchFamily="18" charset="0"/>
              </a:rPr>
              <a:t>Le salarié étranger engagé au Maroc dans le cadre d’un Contrat de Travail Etranger (CTE) est soumis au code de travail marocain (article 3 du modèle de CTE).</a:t>
            </a:r>
          </a:p>
          <a:p>
            <a:pPr algn="just"/>
            <a:endParaRPr lang="fr-FR" altLang="fr-FR" sz="2000" dirty="0" smtClean="0">
              <a:solidFill>
                <a:srgbClr val="FF0000"/>
              </a:solidFill>
              <a:latin typeface="Book Antiqua" pitchFamily="18" charset="0"/>
            </a:endParaRPr>
          </a:p>
          <a:p>
            <a:pPr algn="just"/>
            <a:r>
              <a:rPr lang="fr-FR" altLang="fr-FR" sz="2000" dirty="0" smtClean="0">
                <a:latin typeface="Book Antiqua" pitchFamily="18" charset="0"/>
              </a:rPr>
              <a:t>Le CTE doit être visé par le ministère de l’emploi (</a:t>
            </a:r>
            <a:r>
              <a:rPr lang="fr-FR" altLang="fr-FR" sz="2000" dirty="0" smtClean="0">
                <a:solidFill>
                  <a:srgbClr val="FF0000"/>
                </a:solidFill>
                <a:latin typeface="Book Antiqua" pitchFamily="18" charset="0"/>
              </a:rPr>
              <a:t>sauf exonérations</a:t>
            </a:r>
            <a:r>
              <a:rPr lang="fr-FR" altLang="fr-FR" sz="2000" dirty="0" smtClean="0">
                <a:latin typeface="Book Antiqua" pitchFamily="18" charset="0"/>
              </a:rPr>
              <a:t>). Il en est de même de toute modification du CTE.</a:t>
            </a:r>
          </a:p>
          <a:p>
            <a:pPr algn="just">
              <a:buNone/>
            </a:pPr>
            <a:r>
              <a:rPr lang="fr-FR" altLang="fr-FR" sz="2000" dirty="0" smtClean="0">
                <a:latin typeface="Book Antiqua" pitchFamily="18" charset="0"/>
              </a:rPr>
              <a:t> </a:t>
            </a:r>
          </a:p>
          <a:p>
            <a:pPr algn="just"/>
            <a:r>
              <a:rPr lang="fr-FR" altLang="fr-FR" sz="2000" dirty="0" smtClean="0">
                <a:latin typeface="Book Antiqua" pitchFamily="18" charset="0"/>
              </a:rPr>
              <a:t>La durée peut être limitée ou illimitée.</a:t>
            </a:r>
          </a:p>
          <a:p>
            <a:pPr algn="just">
              <a:buNone/>
            </a:pPr>
            <a:endParaRPr lang="fr-FR" altLang="fr-FR" sz="2000" dirty="0" smtClean="0">
              <a:latin typeface="Book Antiqua" pitchFamily="18" charset="0"/>
            </a:endParaRPr>
          </a:p>
          <a:p>
            <a:pPr algn="just"/>
            <a:r>
              <a:rPr lang="fr-FR" altLang="fr-FR" sz="2000" dirty="0" smtClean="0">
                <a:latin typeface="Book Antiqua" pitchFamily="18" charset="0"/>
              </a:rPr>
              <a:t>Ce salarié est payé en dirhams.</a:t>
            </a:r>
          </a:p>
          <a:p>
            <a:pPr algn="just"/>
            <a:endParaRPr lang="fr-FR" altLang="fr-FR" sz="2000" dirty="0" smtClean="0">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5</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Expatriation: concept et cadre juridique</a:t>
            </a:r>
            <a:br>
              <a:rPr lang="fr-FR" altLang="fr-FR" sz="2000" b="1" dirty="0" smtClean="0">
                <a:solidFill>
                  <a:srgbClr val="FF5050"/>
                </a:solidFill>
                <a:latin typeface="Book Antiqua" pitchFamily="18" charset="0"/>
              </a:rPr>
            </a:br>
            <a:r>
              <a:rPr lang="fr-FR" altLang="fr-FR" sz="2000" b="1" dirty="0" smtClean="0">
                <a:solidFill>
                  <a:srgbClr val="002060"/>
                </a:solidFill>
                <a:latin typeface="Book Antiqua" pitchFamily="18" charset="0"/>
              </a:rPr>
              <a:t>Cadre juridique  </a:t>
            </a:r>
          </a:p>
        </p:txBody>
      </p:sp>
      <p:sp>
        <p:nvSpPr>
          <p:cNvPr id="5124" name="Rectangle 3"/>
          <p:cNvSpPr>
            <a:spLocks noGrp="1" noChangeArrowheads="1"/>
          </p:cNvSpPr>
          <p:nvPr>
            <p:ph type="body" idx="1"/>
          </p:nvPr>
        </p:nvSpPr>
        <p:spPr>
          <a:xfrm>
            <a:off x="457200" y="1557338"/>
            <a:ext cx="8229600" cy="4568825"/>
          </a:xfrm>
        </p:spPr>
        <p:txBody>
          <a:bodyPr/>
          <a:lstStyle/>
          <a:p>
            <a:pPr algn="just">
              <a:lnSpc>
                <a:spcPct val="80000"/>
              </a:lnSpc>
              <a:buFontTx/>
              <a:buNone/>
            </a:pPr>
            <a:r>
              <a:rPr lang="fr-FR" altLang="fr-FR" sz="1400" dirty="0" smtClean="0">
                <a:solidFill>
                  <a:srgbClr val="C00000"/>
                </a:solidFill>
                <a:latin typeface="Book Antiqua" pitchFamily="18" charset="0"/>
              </a:rPr>
              <a:t>	</a:t>
            </a:r>
            <a:r>
              <a:rPr lang="fr-FR" altLang="fr-FR" sz="2000" dirty="0" smtClean="0">
                <a:latin typeface="Book Antiqua" pitchFamily="18" charset="0"/>
              </a:rPr>
              <a:t> </a:t>
            </a:r>
          </a:p>
          <a:p>
            <a:pPr algn="just"/>
            <a:r>
              <a:rPr lang="fr-FR" altLang="fr-FR" sz="2000" dirty="0" smtClean="0">
                <a:latin typeface="Book Antiqua" pitchFamily="18" charset="0"/>
              </a:rPr>
              <a:t>Ce salarié bénéficie de la </a:t>
            </a:r>
            <a:r>
              <a:rPr lang="fr-FR" altLang="fr-FR" sz="2000" dirty="0" err="1" smtClean="0">
                <a:latin typeface="Book Antiqua" pitchFamily="18" charset="0"/>
              </a:rPr>
              <a:t>transférabilité</a:t>
            </a:r>
            <a:r>
              <a:rPr lang="fr-FR" altLang="fr-FR" sz="2000" dirty="0" smtClean="0">
                <a:latin typeface="Book Antiqua" pitchFamily="18" charset="0"/>
              </a:rPr>
              <a:t> de ses économies sur revenu. Le montant transférable est constitué des salaires, traitements y compris les primes et gratifications, à l'exclusion de toutes indemnités représentatives de frais. Ces revenus doivent être nets de tous les prélèvements à caractère fiscal, les cotisations de retraite et de sécurité sociale ainsi que de tout autre prélèvement à la charge du salarié.</a:t>
            </a:r>
          </a:p>
          <a:p>
            <a:pPr algn="just"/>
            <a:endParaRPr lang="fr-FR" altLang="fr-FR" sz="2000" dirty="0" smtClean="0">
              <a:latin typeface="Book Antiqua" pitchFamily="18" charset="0"/>
            </a:endParaRPr>
          </a:p>
          <a:p>
            <a:pPr algn="just"/>
            <a:r>
              <a:rPr lang="fr-FR" altLang="fr-FR" sz="2000" dirty="0" smtClean="0">
                <a:latin typeface="Book Antiqua" pitchFamily="18" charset="0"/>
              </a:rPr>
              <a:t>Pièces : copie du CTE + une attestation de salaire comportant des indications sur le bénéficiaire et son employeur et faisant ressortir le salaire mensuel net des différents prélèvements fiscaux et autres, dûment établie et signée par l'employeur.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6</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du droit fiscal interne   </a:t>
            </a:r>
          </a:p>
        </p:txBody>
      </p:sp>
      <p:sp>
        <p:nvSpPr>
          <p:cNvPr id="5124" name="Rectangle 3"/>
          <p:cNvSpPr>
            <a:spLocks noGrp="1" noChangeArrowheads="1"/>
          </p:cNvSpPr>
          <p:nvPr>
            <p:ph type="body" idx="1"/>
          </p:nvPr>
        </p:nvSpPr>
        <p:spPr>
          <a:xfrm>
            <a:off x="457200" y="1557338"/>
            <a:ext cx="8229600" cy="4568825"/>
          </a:xfrm>
        </p:spPr>
        <p:txBody>
          <a:bodyPr/>
          <a:lstStyle/>
          <a:p>
            <a:pPr algn="just">
              <a:lnSpc>
                <a:spcPct val="80000"/>
              </a:lnSpc>
              <a:buFontTx/>
              <a:buNone/>
            </a:pPr>
            <a:r>
              <a:rPr lang="fr-FR" altLang="fr-FR" sz="1400" dirty="0" smtClean="0">
                <a:solidFill>
                  <a:srgbClr val="C00000"/>
                </a:solidFill>
                <a:latin typeface="Book Antiqua" pitchFamily="18" charset="0"/>
              </a:rPr>
              <a:t>	</a:t>
            </a:r>
            <a:r>
              <a:rPr lang="fr-FR" altLang="fr-FR" sz="2000" dirty="0" smtClean="0">
                <a:latin typeface="Book Antiqua" pitchFamily="18" charset="0"/>
              </a:rPr>
              <a:t> </a:t>
            </a:r>
          </a:p>
          <a:p>
            <a:pPr algn="just"/>
            <a:r>
              <a:rPr lang="fr-FR" altLang="fr-FR" sz="2000" smtClean="0">
                <a:latin typeface="Book Antiqua" pitchFamily="18" charset="0"/>
              </a:rPr>
              <a:t>Le </a:t>
            </a:r>
            <a:r>
              <a:rPr lang="fr-FR" altLang="fr-FR" sz="2000" dirty="0" smtClean="0">
                <a:latin typeface="Book Antiqua" pitchFamily="18" charset="0"/>
              </a:rPr>
              <a:t>CGI ne fait pas référence aux notions d’expatrié ou de détaché.</a:t>
            </a:r>
          </a:p>
          <a:p>
            <a:pPr algn="just"/>
            <a:endParaRPr lang="fr-FR" altLang="fr-FR" sz="2000" dirty="0" smtClean="0">
              <a:latin typeface="Book Antiqua" pitchFamily="18" charset="0"/>
            </a:endParaRPr>
          </a:p>
          <a:p>
            <a:pPr algn="just"/>
            <a:r>
              <a:rPr lang="fr-FR" altLang="fr-FR" sz="2000" dirty="0" smtClean="0">
                <a:latin typeface="Book Antiqua" pitchFamily="18" charset="0"/>
              </a:rPr>
              <a:t>La territorialité est définie par rapport à deux notions: la source et la résidence.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7</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du droit fiscal interne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2000" dirty="0" smtClean="0">
                <a:latin typeface="Book Antiqua" pitchFamily="18" charset="0"/>
              </a:rPr>
              <a:t>	Ainsi, sont assujetties à l’IR :</a:t>
            </a:r>
          </a:p>
          <a:p>
            <a:pPr algn="just">
              <a:buNone/>
            </a:pPr>
            <a:endParaRPr lang="fr-FR" altLang="fr-FR" sz="2000" dirty="0" smtClean="0">
              <a:latin typeface="Book Antiqua" pitchFamily="18" charset="0"/>
            </a:endParaRPr>
          </a:p>
          <a:p>
            <a:pPr algn="just">
              <a:buFontTx/>
              <a:buChar char="-"/>
            </a:pPr>
            <a:r>
              <a:rPr lang="fr-FR" altLang="fr-FR" sz="1800" dirty="0" smtClean="0">
                <a:latin typeface="Book Antiqua" pitchFamily="18" charset="0"/>
              </a:rPr>
              <a:t>les personnes physiques qui ont au Maroc leur domicile fiscal, à raison de l’ensemble de leurs revenus et profits, de source marocaine et étrangère ;</a:t>
            </a:r>
          </a:p>
          <a:p>
            <a:pPr algn="just">
              <a:buNone/>
            </a:pPr>
            <a:endParaRPr lang="fr-FR" altLang="fr-FR" sz="1800" dirty="0" smtClean="0">
              <a:latin typeface="Book Antiqua" pitchFamily="18" charset="0"/>
            </a:endParaRPr>
          </a:p>
          <a:p>
            <a:pPr algn="just">
              <a:buFontTx/>
              <a:buChar char="-"/>
            </a:pPr>
            <a:r>
              <a:rPr lang="fr-FR" altLang="fr-FR" sz="1800" dirty="0" smtClean="0">
                <a:latin typeface="Book Antiqua" pitchFamily="18" charset="0"/>
              </a:rPr>
              <a:t>les personnes physiques qui n’ont pas au Maroc leur domicile fiscal, à raison de l’ensemble de leurs revenus et profits de source marocaine ;</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les personnes, ayant ou non leur domicile fiscal au Maroc, qui réalisent des bénéfices ou perçoivent des revenus dont le droit d’imposition est attribué au Maroc en vertu des conventions tendant à éviter la double imposition en matière d’impôts sur le revenu.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8</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du droit fiscal interne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2000" dirty="0" smtClean="0">
                <a:latin typeface="Book Antiqua" pitchFamily="18" charset="0"/>
              </a:rPr>
              <a:t>	</a:t>
            </a:r>
            <a:r>
              <a:rPr lang="fr-FR" altLang="fr-FR" sz="1800" dirty="0" smtClean="0">
                <a:latin typeface="Book Antiqua" pitchFamily="18" charset="0"/>
              </a:rPr>
              <a:t>.</a:t>
            </a:r>
          </a:p>
          <a:p>
            <a:pPr algn="just">
              <a:buNone/>
            </a:pPr>
            <a:endParaRPr lang="fr-FR" altLang="fr-FR" sz="1800" dirty="0" smtClean="0">
              <a:latin typeface="Book Antiqua" pitchFamily="18" charset="0"/>
            </a:endParaRPr>
          </a:p>
          <a:p>
            <a:pPr algn="just">
              <a:buNone/>
            </a:pPr>
            <a:endParaRPr lang="fr-FR" altLang="fr-FR" sz="1800" dirty="0" smtClean="0">
              <a:latin typeface="Book Antiqua" pitchFamily="18" charset="0"/>
            </a:endParaRPr>
          </a:p>
          <a:p>
            <a:pPr algn="just">
              <a:buNone/>
            </a:pPr>
            <a:endParaRPr lang="fr-FR" altLang="fr-FR" sz="1800" dirty="0" smtClean="0">
              <a:latin typeface="Book Antiqua" pitchFamily="18" charset="0"/>
            </a:endParaRP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Pour les revenus salariaux, la source du revenu est le pays ou le travail est effectivement exercé.</a:t>
            </a:r>
          </a:p>
          <a:p>
            <a:pPr algn="just">
              <a:buNone/>
            </a:pPr>
            <a:r>
              <a:rPr lang="fr-FR" altLang="fr-FR" sz="1800" dirty="0" smtClean="0">
                <a:latin typeface="Book Antiqua" pitchFamily="18" charset="0"/>
              </a:rPr>
              <a:t> </a:t>
            </a:r>
          </a:p>
          <a:p>
            <a:pPr algn="just">
              <a:buNone/>
            </a:pPr>
            <a:endParaRPr lang="fr-FR" altLang="fr-FR" sz="1800" dirty="0" smtClean="0">
              <a:latin typeface="Book Antiqua" pitchFamily="18" charset="0"/>
            </a:endParaRPr>
          </a:p>
          <a:p>
            <a:pPr algn="just">
              <a:buNone/>
            </a:pPr>
            <a:r>
              <a:rPr lang="fr-FR" altLang="fr-FR" sz="1800" u="sng" dirty="0" smtClean="0">
                <a:solidFill>
                  <a:srgbClr val="FF0000"/>
                </a:solidFill>
                <a:effectLst>
                  <a:outerShdw blurRad="38100" dist="38100" dir="2700000" algn="tl">
                    <a:srgbClr val="000000">
                      <a:alpha val="43137"/>
                    </a:srgbClr>
                  </a:outerShdw>
                </a:effectLst>
                <a:latin typeface="Book Antiqua" pitchFamily="18" charset="0"/>
              </a:rPr>
              <a:t>DONC</a:t>
            </a:r>
            <a:r>
              <a:rPr lang="fr-FR" altLang="fr-FR" sz="1800" dirty="0" smtClean="0">
                <a:latin typeface="Book Antiqua" pitchFamily="18" charset="0"/>
              </a:rPr>
              <a:t>: expatrié ou détaché travaillant au Maroc (source marocaine) est imposable au Maroc, qu’il soit ou non résident au Maroc. </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	S’il est résident au Maroc, il y sera imposable sur l’ensemble de ses revenus mondiaux. </a:t>
            </a:r>
          </a:p>
        </p:txBody>
      </p:sp>
      <p:graphicFrame>
        <p:nvGraphicFramePr>
          <p:cNvPr id="5" name="Tableau 4"/>
          <p:cNvGraphicFramePr>
            <a:graphicFrameLocks noGrp="1"/>
          </p:cNvGraphicFramePr>
          <p:nvPr/>
        </p:nvGraphicFramePr>
        <p:xfrm>
          <a:off x="857224" y="1857364"/>
          <a:ext cx="6738942" cy="1112520"/>
        </p:xfrm>
        <a:graphic>
          <a:graphicData uri="http://schemas.openxmlformats.org/drawingml/2006/table">
            <a:tbl>
              <a:tblPr firstRow="1" bandRow="1">
                <a:tableStyleId>{5C22544A-7EE6-4342-B048-85BDC9FD1C3A}</a:tableStyleId>
              </a:tblPr>
              <a:tblGrid>
                <a:gridCol w="2246314"/>
                <a:gridCol w="2246314"/>
                <a:gridCol w="2246314"/>
              </a:tblGrid>
              <a:tr h="370840">
                <a:tc>
                  <a:txBody>
                    <a:bodyPr/>
                    <a:lstStyle/>
                    <a:p>
                      <a:r>
                        <a:rPr lang="fr-FR" sz="1200" dirty="0" smtClean="0"/>
                        <a:t>Résidence/source revenu</a:t>
                      </a:r>
                      <a:r>
                        <a:rPr lang="fr-FR" sz="1200" baseline="0" dirty="0" smtClean="0"/>
                        <a:t> </a:t>
                      </a:r>
                      <a:endParaRPr lang="fr-FR" sz="1200" dirty="0"/>
                    </a:p>
                  </a:txBody>
                  <a:tcPr>
                    <a:solidFill>
                      <a:srgbClr val="FFC000"/>
                    </a:solidFill>
                  </a:tcPr>
                </a:tc>
                <a:tc>
                  <a:txBody>
                    <a:bodyPr/>
                    <a:lstStyle/>
                    <a:p>
                      <a:pPr algn="ctr"/>
                      <a:r>
                        <a:rPr lang="fr-FR" dirty="0" smtClean="0"/>
                        <a:t>Maroc</a:t>
                      </a:r>
                      <a:endParaRPr lang="fr-FR" dirty="0"/>
                    </a:p>
                  </a:txBody>
                  <a:tcPr>
                    <a:solidFill>
                      <a:srgbClr val="FFC000"/>
                    </a:solidFill>
                  </a:tcPr>
                </a:tc>
                <a:tc>
                  <a:txBody>
                    <a:bodyPr/>
                    <a:lstStyle/>
                    <a:p>
                      <a:pPr algn="ctr"/>
                      <a:r>
                        <a:rPr lang="fr-FR" dirty="0" smtClean="0"/>
                        <a:t>Etranger</a:t>
                      </a:r>
                      <a:endParaRPr lang="fr-FR" dirty="0"/>
                    </a:p>
                  </a:txBody>
                  <a:tcPr>
                    <a:solidFill>
                      <a:srgbClr val="FFC000"/>
                    </a:solidFill>
                  </a:tcPr>
                </a:tc>
              </a:tr>
              <a:tr h="370840">
                <a:tc>
                  <a:txBody>
                    <a:bodyPr/>
                    <a:lstStyle/>
                    <a:p>
                      <a:r>
                        <a:rPr lang="fr-FR" dirty="0" smtClean="0"/>
                        <a:t>Maroc</a:t>
                      </a:r>
                      <a:endParaRPr lang="fr-FR" dirty="0"/>
                    </a:p>
                  </a:txBody>
                  <a:tcPr>
                    <a:solidFill>
                      <a:srgbClr val="FFC000"/>
                    </a:solidFill>
                  </a:tcPr>
                </a:tc>
                <a:tc>
                  <a:txBody>
                    <a:bodyPr/>
                    <a:lstStyle/>
                    <a:p>
                      <a:pPr algn="ctr"/>
                      <a:r>
                        <a:rPr lang="fr-FR" dirty="0" smtClean="0"/>
                        <a:t>Imposable</a:t>
                      </a:r>
                      <a:endParaRPr lang="fr-FR" dirty="0"/>
                    </a:p>
                  </a:txBody>
                  <a:tcP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Imposable</a:t>
                      </a:r>
                    </a:p>
                  </a:txBody>
                  <a:tcPr>
                    <a:solidFill>
                      <a:srgbClr val="FFC000"/>
                    </a:solidFill>
                  </a:tcPr>
                </a:tc>
              </a:tr>
              <a:tr h="370840">
                <a:tc>
                  <a:txBody>
                    <a:bodyPr/>
                    <a:lstStyle/>
                    <a:p>
                      <a:r>
                        <a:rPr lang="fr-FR" dirty="0" smtClean="0"/>
                        <a:t>Etranger</a:t>
                      </a:r>
                      <a:endParaRPr lang="fr-FR" dirty="0"/>
                    </a:p>
                  </a:txBody>
                  <a:tcP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Imposable</a:t>
                      </a:r>
                    </a:p>
                  </a:txBody>
                  <a:tcPr>
                    <a:solidFill>
                      <a:srgbClr val="FFC000"/>
                    </a:solidFill>
                  </a:tcPr>
                </a:tc>
                <a:tc>
                  <a:txBody>
                    <a:bodyPr/>
                    <a:lstStyle/>
                    <a:p>
                      <a:pPr algn="ctr"/>
                      <a:r>
                        <a:rPr lang="fr-FR" dirty="0" smtClean="0"/>
                        <a:t>Non imposable</a:t>
                      </a:r>
                      <a:endParaRPr lang="fr-FR" dirty="0"/>
                    </a:p>
                  </a:txBody>
                  <a:tcPr>
                    <a:solidFill>
                      <a:srgbClr val="FFC000"/>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35CB427C-A6F1-4276-9B41-55713348338E}" type="slidenum">
              <a:rPr lang="fr-FR" altLang="fr-FR" smtClean="0"/>
              <a:pPr/>
              <a:t>9</a:t>
            </a:fld>
            <a:endParaRPr lang="fr-FR" altLang="fr-FR" smtClean="0"/>
          </a:p>
        </p:txBody>
      </p:sp>
      <p:sp>
        <p:nvSpPr>
          <p:cNvPr id="5123" name="Rectangle 2"/>
          <p:cNvSpPr>
            <a:spLocks noGrp="1" noChangeArrowheads="1"/>
          </p:cNvSpPr>
          <p:nvPr>
            <p:ph type="title"/>
          </p:nvPr>
        </p:nvSpPr>
        <p:spPr>
          <a:xfrm>
            <a:off x="457200" y="414338"/>
            <a:ext cx="8229600" cy="1143000"/>
          </a:xfrm>
        </p:spPr>
        <p:txBody>
          <a:bodyPr/>
          <a:lstStyle/>
          <a:p>
            <a:r>
              <a:rPr lang="fr-FR" altLang="fr-FR" sz="2000" b="1" dirty="0" smtClean="0">
                <a:solidFill>
                  <a:srgbClr val="FF5050"/>
                </a:solidFill>
                <a:latin typeface="Book Antiqua" pitchFamily="18" charset="0"/>
              </a:rPr>
              <a:t>Rappel des dispositions des conventions fiscales   </a:t>
            </a:r>
          </a:p>
        </p:txBody>
      </p:sp>
      <p:sp>
        <p:nvSpPr>
          <p:cNvPr id="5124" name="Rectangle 3"/>
          <p:cNvSpPr>
            <a:spLocks noGrp="1" noChangeArrowheads="1"/>
          </p:cNvSpPr>
          <p:nvPr>
            <p:ph type="body" idx="1"/>
          </p:nvPr>
        </p:nvSpPr>
        <p:spPr>
          <a:xfrm>
            <a:off x="457200" y="1557338"/>
            <a:ext cx="8229600" cy="4568825"/>
          </a:xfrm>
        </p:spPr>
        <p:txBody>
          <a:bodyPr/>
          <a:lstStyle/>
          <a:p>
            <a:pPr algn="just">
              <a:buNone/>
            </a:pPr>
            <a:r>
              <a:rPr lang="fr-FR" altLang="fr-FR" sz="1800" dirty="0" smtClean="0">
                <a:latin typeface="Book Antiqua" pitchFamily="18" charset="0"/>
              </a:rPr>
              <a:t>Deux cas sont à distinguer </a:t>
            </a:r>
          </a:p>
          <a:p>
            <a:pPr algn="just">
              <a:buNone/>
            </a:pPr>
            <a:endParaRPr lang="fr-FR" altLang="fr-FR" sz="1800" dirty="0" smtClean="0">
              <a:latin typeface="Book Antiqua" pitchFamily="18" charset="0"/>
            </a:endParaRPr>
          </a:p>
          <a:p>
            <a:pPr algn="just">
              <a:buNone/>
            </a:pPr>
            <a:r>
              <a:rPr lang="fr-FR" altLang="fr-FR" sz="1800" u="sng" dirty="0" smtClean="0">
                <a:latin typeface="Book Antiqua" pitchFamily="18" charset="0"/>
              </a:rPr>
              <a:t>1- Expatrié payé par l’Etat ou ses subdivisions politiques </a:t>
            </a:r>
          </a:p>
          <a:p>
            <a:pPr algn="just">
              <a:buNone/>
            </a:pPr>
            <a:endParaRPr lang="fr-FR" altLang="fr-FR" sz="1800" dirty="0" smtClean="0">
              <a:latin typeface="Book Antiqua" pitchFamily="18" charset="0"/>
            </a:endParaRPr>
          </a:p>
          <a:p>
            <a:pPr algn="just">
              <a:buNone/>
            </a:pPr>
            <a:r>
              <a:rPr lang="fr-FR" altLang="fr-FR" sz="1800" b="1" dirty="0" smtClean="0">
                <a:solidFill>
                  <a:srgbClr val="002060"/>
                </a:solidFill>
                <a:effectLst>
                  <a:outerShdw blurRad="38100" dist="38100" dir="2700000" algn="tl">
                    <a:srgbClr val="000000">
                      <a:alpha val="43137"/>
                    </a:srgbClr>
                  </a:outerShdw>
                </a:effectLst>
                <a:latin typeface="Book Antiqua" pitchFamily="18" charset="0"/>
              </a:rPr>
              <a:t>Règle: </a:t>
            </a:r>
            <a:r>
              <a:rPr lang="fr-FR" altLang="fr-FR" sz="1800" dirty="0" smtClean="0">
                <a:latin typeface="Book Antiqua" pitchFamily="18" charset="0"/>
              </a:rPr>
              <a:t>imposition dans l’Etat employeur (étranger) si activité </a:t>
            </a:r>
            <a:r>
              <a:rPr lang="fr-FR" altLang="fr-FR" sz="1800" u="sng" dirty="0" smtClean="0">
                <a:latin typeface="Book Antiqua" pitchFamily="18" charset="0"/>
              </a:rPr>
              <a:t>non économique</a:t>
            </a:r>
            <a:r>
              <a:rPr lang="fr-FR" altLang="fr-FR" sz="1800" dirty="0" smtClean="0">
                <a:latin typeface="Book Antiqua" pitchFamily="18" charset="0"/>
              </a:rPr>
              <a:t>.  </a:t>
            </a:r>
          </a:p>
          <a:p>
            <a:pPr algn="just">
              <a:buNone/>
            </a:pPr>
            <a:r>
              <a:rPr lang="fr-FR" altLang="fr-FR" sz="1800" dirty="0" smtClean="0">
                <a:latin typeface="Book Antiqua" pitchFamily="18" charset="0"/>
              </a:rPr>
              <a:t>            </a:t>
            </a:r>
          </a:p>
          <a:p>
            <a:pPr algn="just">
              <a:buNone/>
            </a:pPr>
            <a:r>
              <a:rPr lang="fr-FR" altLang="fr-FR" sz="1800" dirty="0" smtClean="0">
                <a:latin typeface="Book Antiqua" pitchFamily="18" charset="0"/>
              </a:rPr>
              <a:t>	      </a:t>
            </a:r>
            <a:r>
              <a:rPr lang="fr-FR" altLang="fr-FR" sz="1800" u="sng" dirty="0" smtClean="0">
                <a:latin typeface="Book Antiqua" pitchFamily="18" charset="0"/>
              </a:rPr>
              <a:t>Si activité économique</a:t>
            </a:r>
            <a:r>
              <a:rPr lang="fr-FR" altLang="fr-FR" sz="1800" dirty="0" smtClean="0">
                <a:latin typeface="Book Antiqua" pitchFamily="18" charset="0"/>
              </a:rPr>
              <a:t>= expatrié dans le secteur privé.</a:t>
            </a:r>
          </a:p>
          <a:p>
            <a:pPr algn="just">
              <a:buNone/>
            </a:pPr>
            <a:endParaRPr lang="fr-FR" altLang="fr-FR" sz="1800" dirty="0" smtClean="0">
              <a:latin typeface="Book Antiqua" pitchFamily="18" charset="0"/>
            </a:endParaRPr>
          </a:p>
          <a:p>
            <a:pPr algn="just">
              <a:buNone/>
            </a:pPr>
            <a:r>
              <a:rPr lang="fr-FR" altLang="fr-FR" sz="1800" u="sng" dirty="0" smtClean="0">
                <a:latin typeface="Book Antiqua" pitchFamily="18" charset="0"/>
              </a:rPr>
              <a:t>2- Expatrié dans le secteur privé </a:t>
            </a:r>
          </a:p>
          <a:p>
            <a:pPr algn="just">
              <a:buNone/>
            </a:pPr>
            <a:endParaRPr lang="fr-FR" altLang="fr-FR" sz="1800" dirty="0" smtClean="0">
              <a:latin typeface="Book Antiqua" pitchFamily="18" charset="0"/>
            </a:endParaRPr>
          </a:p>
          <a:p>
            <a:pPr algn="just">
              <a:buNone/>
            </a:pPr>
            <a:r>
              <a:rPr lang="fr-FR" altLang="fr-FR" sz="1800" b="1" dirty="0" smtClean="0">
                <a:solidFill>
                  <a:srgbClr val="002060"/>
                </a:solidFill>
                <a:effectLst>
                  <a:outerShdw blurRad="38100" dist="38100" dir="2700000" algn="tl">
                    <a:srgbClr val="000000">
                      <a:alpha val="43137"/>
                    </a:srgbClr>
                  </a:outerShdw>
                </a:effectLst>
                <a:latin typeface="Book Antiqua" pitchFamily="18" charset="0"/>
              </a:rPr>
              <a:t>Règle</a:t>
            </a:r>
            <a:r>
              <a:rPr lang="fr-FR" altLang="fr-FR" sz="1800" dirty="0" smtClean="0">
                <a:latin typeface="Book Antiqua" pitchFamily="18" charset="0"/>
              </a:rPr>
              <a:t>: imposition dans l’Etat où le travail est effectivement exercé (Maroc). </a:t>
            </a:r>
          </a:p>
          <a:p>
            <a:pPr algn="just">
              <a:buNone/>
            </a:pPr>
            <a:endParaRPr lang="fr-FR" altLang="fr-FR" sz="1800" dirty="0" smtClean="0">
              <a:latin typeface="Book Antiqua" pitchFamily="18" charset="0"/>
            </a:endParaRPr>
          </a:p>
          <a:p>
            <a:pPr algn="just">
              <a:buNone/>
            </a:pPr>
            <a:r>
              <a:rPr lang="fr-FR" altLang="fr-FR" sz="1800" dirty="0" smtClean="0">
                <a:latin typeface="Book Antiqua" pitchFamily="18" charset="0"/>
              </a:rPr>
              <a:t>Pour Chacun des 2, il  y a des exceptions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oi de finances 2014-CDM">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Loi de finances 2014-CDM</Template>
  <TotalTime>1816</TotalTime>
  <Words>1744</Words>
  <Application>Microsoft Office PowerPoint</Application>
  <PresentationFormat>Affichage à l'écran (4:3)</PresentationFormat>
  <Paragraphs>390</Paragraphs>
  <Slides>36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36</vt:i4>
      </vt:variant>
    </vt:vector>
  </HeadingPairs>
  <TitlesOfParts>
    <vt:vector size="41" baseType="lpstr">
      <vt:lpstr>Arial</vt:lpstr>
      <vt:lpstr>Book Antiqua</vt:lpstr>
      <vt:lpstr>Calibri</vt:lpstr>
      <vt:lpstr>Wingdings</vt:lpstr>
      <vt:lpstr>Loi de finances 2014-CDM</vt:lpstr>
      <vt:lpstr>  IR des expatriés</vt:lpstr>
      <vt:lpstr>Expatriation: concept et cadre juridique Rappel des dispositions du droit fiscal interne Rappel des dispositions des conventions  Traitement des cas possibles         Salarié expatrié du Maroc vers l’étranger (travail exercé à l’étranger)           Salarié expatrié de l’étranger vers le Maroc (travail exercé au Maroc) Modalités d’imposition  Départ définitif du Maroc Cas pratiques </vt:lpstr>
      <vt:lpstr>Expatriation: concept et cadre juridique Concept </vt:lpstr>
      <vt:lpstr>Expatriation: concept et cadre juridique Cadre juridique  </vt:lpstr>
      <vt:lpstr>Expatriation: concept et cadre juridique Cadre juridique  </vt:lpstr>
      <vt:lpstr>Rappel des dispositions du droit fiscal interne   </vt:lpstr>
      <vt:lpstr>Rappel des dispositions du droit fiscal interne   </vt:lpstr>
      <vt:lpstr>Rappel des dispositions du droit fiscal interne   </vt:lpstr>
      <vt:lpstr>Rappel des dispositions des conventions fiscales   </vt:lpstr>
      <vt:lpstr>Rappel des dispositions des conventions fiscales   </vt:lpstr>
      <vt:lpstr>Rappel des dispositions des conventions fiscales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Traitement des cas possibles </vt:lpstr>
      <vt:lpstr>Modalités d’imposition  </vt:lpstr>
      <vt:lpstr>Modalités d’imposition </vt:lpstr>
      <vt:lpstr>Modalités d’imposition </vt:lpstr>
      <vt:lpstr>Modalités d’imposition </vt:lpstr>
      <vt:lpstr>Départ définitif du Maroc</vt:lpstr>
      <vt:lpstr>Départ définitif du Maroc</vt:lpstr>
      <vt:lpstr>Présentation PowerPoint</vt:lpstr>
      <vt:lpstr>  IR des expatriés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Principes comptables</dc:title>
  <dc:creator>Mustapha Samouh</dc:creator>
  <cp:lastModifiedBy>soloh</cp:lastModifiedBy>
  <cp:revision>283</cp:revision>
  <dcterms:created xsi:type="dcterms:W3CDTF">2016-11-18T18:55:13Z</dcterms:created>
  <dcterms:modified xsi:type="dcterms:W3CDTF">2016-12-27T18:34:02Z</dcterms:modified>
</cp:coreProperties>
</file>