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7"/>
  </p:notesMasterIdLst>
  <p:sldIdLst>
    <p:sldId id="256" r:id="rId2"/>
    <p:sldId id="283" r:id="rId3"/>
    <p:sldId id="281" r:id="rId4"/>
    <p:sldId id="282" r:id="rId5"/>
    <p:sldId id="258" r:id="rId6"/>
    <p:sldId id="303" r:id="rId7"/>
    <p:sldId id="284" r:id="rId8"/>
    <p:sldId id="285" r:id="rId9"/>
    <p:sldId id="286" r:id="rId10"/>
    <p:sldId id="302" r:id="rId11"/>
    <p:sldId id="287" r:id="rId12"/>
    <p:sldId id="289" r:id="rId13"/>
    <p:sldId id="291" r:id="rId14"/>
    <p:sldId id="293" r:id="rId15"/>
    <p:sldId id="295" r:id="rId16"/>
    <p:sldId id="297" r:id="rId17"/>
    <p:sldId id="275" r:id="rId18"/>
    <p:sldId id="276" r:id="rId19"/>
    <p:sldId id="277" r:id="rId20"/>
    <p:sldId id="278" r:id="rId21"/>
    <p:sldId id="279" r:id="rId22"/>
    <p:sldId id="280" r:id="rId23"/>
    <p:sldId id="298" r:id="rId24"/>
    <p:sldId id="304" r:id="rId25"/>
    <p:sldId id="301"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86610" autoAdjust="0"/>
  </p:normalViewPr>
  <p:slideViewPr>
    <p:cSldViewPr>
      <p:cViewPr varScale="1">
        <p:scale>
          <a:sx n="75" d="100"/>
          <a:sy n="75" d="100"/>
        </p:scale>
        <p:origin x="-366" y="57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E9F347-314E-4F0E-B39D-3B3E6672D1AD}" type="datetimeFigureOut">
              <a:rPr lang="fr-FR" smtClean="0"/>
              <a:pPr/>
              <a:t>15/03/2017</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BE9F1D-28EE-4064-87CF-76370A46196C}"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29BE9F1D-28EE-4064-87CF-76370A46196C}"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9BE9F1D-28EE-4064-87CF-76370A46196C}" type="slidenum">
              <a:rPr lang="fr-FR" smtClean="0"/>
              <a:pPr/>
              <a:t>12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9BE9F1D-28EE-4064-87CF-76370A46196C}" type="slidenum">
              <a:rPr lang="fr-FR" smtClean="0"/>
              <a:pPr/>
              <a:t>13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9BE9F1D-28EE-4064-87CF-76370A46196C}" type="slidenum">
              <a:rPr lang="fr-FR" smtClean="0"/>
              <a:pPr/>
              <a:t>14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9BE9F1D-28EE-4064-87CF-76370A46196C}" type="slidenum">
              <a:rPr lang="fr-FR" smtClean="0"/>
              <a:pPr/>
              <a:t>15</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9BE9F1D-28EE-4064-87CF-76370A46196C}" type="slidenum">
              <a:rPr lang="fr-FR" smtClean="0"/>
              <a:pPr/>
              <a:t>16</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F7B47AD-2971-45C9-96EB-CF0ADAC79459}" type="datetime1">
              <a:rPr lang="fr-FR" smtClean="0"/>
              <a:pPr/>
              <a:t>15/03/2017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CD57435-6E18-4CE3-AE07-347B2EFFE933}"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EC7B8C2-D5F3-40A8-8625-3E3FD7CE2116}" type="datetime1">
              <a:rPr lang="fr-FR" smtClean="0"/>
              <a:pPr/>
              <a:t>15/03/2017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CD57435-6E18-4CE3-AE07-347B2EFFE93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51C2500-EFA2-48F0-AD9E-8508342F17C3}" type="datetime1">
              <a:rPr lang="fr-FR" smtClean="0"/>
              <a:pPr/>
              <a:t>15/03/2017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CD57435-6E18-4CE3-AE07-347B2EFFE93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C06496B-E7B0-4AFC-B7B8-EA423C316EAB}" type="datetime1">
              <a:rPr lang="fr-FR" smtClean="0"/>
              <a:pPr/>
              <a:t>15/03/2017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CD57435-6E18-4CE3-AE07-347B2EFFE93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986AA0B-4781-4446-8381-85FA5C66651A}" type="datetime1">
              <a:rPr lang="fr-FR" smtClean="0"/>
              <a:pPr/>
              <a:t>15/03/2017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CD57435-6E18-4CE3-AE07-347B2EFFE933}"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5A77F84-C46B-465C-8C16-30AAC33C3CF7}" type="datetime1">
              <a:rPr lang="fr-FR" smtClean="0"/>
              <a:pPr/>
              <a:t>15/03/2017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CD57435-6E18-4CE3-AE07-347B2EFFE93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F43C30A-F1CF-4CA5-8578-53F50486FF89}" type="datetime1">
              <a:rPr lang="fr-FR" smtClean="0"/>
              <a:pPr/>
              <a:t>15/03/2017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CD57435-6E18-4CE3-AE07-347B2EFFE93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DA51CE9-B0D6-4D23-92F4-A5340770EA0C}" type="datetime1">
              <a:rPr lang="fr-FR" smtClean="0"/>
              <a:pPr/>
              <a:t>15/03/2017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CD57435-6E18-4CE3-AE07-347B2EFFE93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B76B9B4-E8CA-44E7-8BE7-81B91592E8D0}" type="datetime1">
              <a:rPr lang="fr-FR" smtClean="0"/>
              <a:pPr/>
              <a:t>15/03/2017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CD57435-6E18-4CE3-AE07-347B2EFFE93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0EAC240-47D4-4E48-8105-9D63A0FD431F}" type="datetime1">
              <a:rPr lang="fr-FR" smtClean="0"/>
              <a:pPr/>
              <a:t>15/03/2017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CD57435-6E18-4CE3-AE07-347B2EFFE93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EDFDA75-2F63-4D39-9614-52A9824BE4B6}" type="datetime1">
              <a:rPr lang="fr-FR" smtClean="0"/>
              <a:pPr/>
              <a:t>15/03/2017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CD57435-6E18-4CE3-AE07-347B2EFFE933}"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AB1411-4CD2-42FC-9D52-B1979EC38133}" type="datetime1">
              <a:rPr lang="fr-FR" smtClean="0"/>
              <a:pPr/>
              <a:t>15/03/2017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D57435-6E18-4CE3-AE07-347B2EFFE93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20" y="0"/>
            <a:ext cx="8858280" cy="5214949"/>
          </a:xfrm>
        </p:spPr>
        <p:txBody>
          <a:bodyPr>
            <a:normAutofit fontScale="90000"/>
          </a:bodyPr>
          <a:lstStyle/>
          <a:p>
            <a:r>
              <a:rPr lang="fr-FR" b="1" dirty="0" smtClean="0"/>
              <a:t/>
            </a:r>
            <a:br>
              <a:rPr lang="fr-FR" b="1" dirty="0" smtClean="0"/>
            </a:br>
            <a:r>
              <a:rPr lang="fr-FR" sz="2700" dirty="0" smtClean="0">
                <a:solidFill>
                  <a:schemeClr val="tx1"/>
                </a:solidFill>
              </a:rPr>
              <a:t>                                                                                                </a:t>
            </a:r>
            <a:br>
              <a:rPr lang="fr-FR" sz="2700" dirty="0" smtClean="0">
                <a:solidFill>
                  <a:schemeClr val="tx1"/>
                </a:solidFill>
              </a:rPr>
            </a:br>
            <a:r>
              <a:rPr lang="fr-FR" sz="2700" dirty="0"/>
              <a:t> </a:t>
            </a:r>
            <a:r>
              <a:rPr lang="fr-FR" sz="2700" dirty="0" smtClean="0"/>
              <a:t>                                                                                   </a:t>
            </a:r>
            <a:br>
              <a:rPr lang="fr-FR" sz="2700" dirty="0" smtClean="0"/>
            </a:br>
            <a:r>
              <a:rPr lang="fr-FR" sz="2700" dirty="0"/>
              <a:t> </a:t>
            </a:r>
            <a:r>
              <a:rPr lang="fr-FR" sz="2700" dirty="0" smtClean="0"/>
              <a:t>                                                                                 </a:t>
            </a:r>
            <a:r>
              <a:rPr lang="fr-FR" sz="2700" dirty="0" smtClean="0">
                <a:solidFill>
                  <a:schemeClr val="tx1"/>
                </a:solidFill>
              </a:rPr>
              <a:t> </a:t>
            </a:r>
            <a:br>
              <a:rPr lang="fr-FR" sz="2700" dirty="0" smtClean="0">
                <a:solidFill>
                  <a:schemeClr val="tx1"/>
                </a:solidFill>
              </a:rPr>
            </a:br>
            <a:r>
              <a:rPr lang="fr-FR" sz="2700" dirty="0"/>
              <a:t> </a:t>
            </a:r>
            <a:r>
              <a:rPr lang="fr-FR" sz="2700" dirty="0" smtClean="0"/>
              <a:t>                                                                      </a:t>
            </a:r>
            <a:r>
              <a:rPr lang="fr-FR" sz="2700" dirty="0" smtClean="0">
                <a:solidFill>
                  <a:schemeClr val="tx1"/>
                </a:solidFill>
              </a:rPr>
              <a:t>Le 24, février 2017 </a:t>
            </a:r>
            <a:r>
              <a:rPr lang="fr-FR" b="1" dirty="0" smtClean="0"/>
              <a:t/>
            </a:r>
            <a:br>
              <a:rPr lang="fr-FR" b="1" dirty="0" smtClean="0"/>
            </a:br>
            <a:r>
              <a:rPr lang="fr-FR" b="1" dirty="0" smtClean="0"/>
              <a:t>Mission d’alerte et critères d’intervention du commissaire aux comptes et du syndic</a:t>
            </a:r>
            <a:r>
              <a:rPr lang="fr-FR" dirty="0" smtClean="0"/>
              <a:t> </a:t>
            </a:r>
            <a:br>
              <a:rPr lang="fr-FR" dirty="0" smtClean="0"/>
            </a:br>
            <a:r>
              <a:rPr lang="fr-FR" dirty="0" smtClean="0"/>
              <a:t> La comparaison du système marocain et français </a:t>
            </a:r>
            <a:br>
              <a:rPr lang="fr-FR" dirty="0" smtClean="0"/>
            </a:br>
            <a:r>
              <a:rPr lang="ar-AE" dirty="0" smtClean="0"/>
              <a:t>الوقاية ومهمة مراقب الحسابات والسنديك </a:t>
            </a:r>
            <a:br>
              <a:rPr lang="ar-AE" dirty="0" smtClean="0"/>
            </a:br>
            <a:r>
              <a:rPr lang="ar-AE" dirty="0" smtClean="0"/>
              <a:t>مقارنة بين القانون المغربي والفرنسي</a:t>
            </a:r>
            <a:r>
              <a:rPr lang="fr-FR" dirty="0" smtClean="0"/>
              <a:t/>
            </a:r>
            <a:br>
              <a:rPr lang="fr-FR" dirty="0" smtClean="0"/>
            </a:br>
            <a:r>
              <a:rPr lang="fr-FR" dirty="0" smtClean="0"/>
              <a:t>             </a:t>
            </a:r>
            <a:br>
              <a:rPr lang="fr-FR" dirty="0" smtClean="0"/>
            </a:br>
            <a:r>
              <a:rPr lang="fr-FR" dirty="0" smtClean="0"/>
              <a:t>                                       </a:t>
            </a:r>
            <a:r>
              <a:rPr lang="fr-FR" sz="2400" dirty="0" smtClean="0">
                <a:solidFill>
                  <a:schemeClr val="tx1"/>
                </a:solidFill>
              </a:rPr>
              <a:t>Mr. TOUGANI Mohammed</a:t>
            </a:r>
            <a:br>
              <a:rPr lang="fr-FR" sz="2400" dirty="0" smtClean="0">
                <a:solidFill>
                  <a:schemeClr val="tx1"/>
                </a:solidFill>
              </a:rPr>
            </a:br>
            <a:r>
              <a:rPr lang="fr-FR" sz="2400" dirty="0" smtClean="0">
                <a:solidFill>
                  <a:schemeClr val="tx1"/>
                </a:solidFill>
              </a:rPr>
              <a:t>                                                                          </a:t>
            </a:r>
            <a:r>
              <a:rPr lang="fr-FR" sz="2400" dirty="0" smtClean="0"/>
              <a:t>Expert comptable et judiciaire </a:t>
            </a:r>
            <a:r>
              <a:rPr lang="fr-FR" sz="2400" dirty="0" smtClean="0">
                <a:solidFill>
                  <a:schemeClr val="tx1"/>
                </a:solidFill>
              </a:rPr>
              <a:t> </a:t>
            </a:r>
            <a:endParaRPr lang="fr-FR" sz="2400" dirty="0">
              <a:solidFill>
                <a:schemeClr val="tx1"/>
              </a:solidFill>
            </a:endParaRPr>
          </a:p>
        </p:txBody>
      </p:sp>
      <p:sp>
        <p:nvSpPr>
          <p:cNvPr id="3" name="Espace réservé du numéro de diapositive 2"/>
          <p:cNvSpPr>
            <a:spLocks noGrp="1"/>
          </p:cNvSpPr>
          <p:nvPr>
            <p:ph type="sldNum" sz="quarter" idx="12"/>
          </p:nvPr>
        </p:nvSpPr>
        <p:spPr/>
        <p:txBody>
          <a:bodyPr>
            <a:normAutofit fontScale="92500" lnSpcReduction="10000"/>
          </a:bodyPr>
          <a:lstStyle/>
          <a:p>
            <a:fld id="{0CD57435-6E18-4CE3-AE07-347B2EFFE933}" type="slidenum">
              <a:rPr lang="fr-FR" sz="2000" smtClean="0">
                <a:solidFill>
                  <a:schemeClr val="tx1"/>
                </a:solidFill>
              </a:rPr>
              <a:pPr/>
              <a:t>1</a:t>
            </a:fld>
            <a:endParaRPr lang="fr-FR" sz="20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00100" y="359898"/>
            <a:ext cx="7839100" cy="497334"/>
          </a:xfrm>
        </p:spPr>
        <p:txBody>
          <a:bodyPr>
            <a:normAutofit fontScale="90000"/>
          </a:bodyPr>
          <a:lstStyle/>
          <a:p>
            <a:r>
              <a:rPr lang="fr-FR" sz="3600" b="1" dirty="0" smtClean="0">
                <a:solidFill>
                  <a:schemeClr val="accent1">
                    <a:lumMod val="75000"/>
                  </a:schemeClr>
                </a:solidFill>
                <a:latin typeface="Calibri" pitchFamily="34" charset="0"/>
                <a:cs typeface="Calibri" pitchFamily="34" charset="0"/>
              </a:rPr>
              <a:t>C. Le rapport spécial d’alerte </a:t>
            </a:r>
            <a:endParaRPr lang="fr-FR" sz="3600" b="1" dirty="0">
              <a:solidFill>
                <a:schemeClr val="accent1">
                  <a:lumMod val="75000"/>
                </a:schemeClr>
              </a:solidFill>
              <a:latin typeface="Calibri" pitchFamily="34" charset="0"/>
              <a:cs typeface="Calibri" pitchFamily="34" charset="0"/>
            </a:endParaRPr>
          </a:p>
        </p:txBody>
      </p:sp>
      <p:sp>
        <p:nvSpPr>
          <p:cNvPr id="3" name="Sous-titre 2"/>
          <p:cNvSpPr>
            <a:spLocks noGrp="1"/>
          </p:cNvSpPr>
          <p:nvPr>
            <p:ph type="subTitle" idx="1"/>
          </p:nvPr>
        </p:nvSpPr>
        <p:spPr>
          <a:xfrm>
            <a:off x="142844" y="857232"/>
            <a:ext cx="8696356" cy="5857916"/>
          </a:xfrm>
        </p:spPr>
        <p:txBody>
          <a:bodyPr/>
          <a:lstStyle/>
          <a:p>
            <a:endParaRPr lang="fr-FR" dirty="0" smtClean="0">
              <a:solidFill>
                <a:schemeClr val="tx1"/>
              </a:solidFill>
            </a:endParaRPr>
          </a:p>
          <a:p>
            <a:endParaRPr lang="fr-FR" dirty="0" smtClean="0">
              <a:solidFill>
                <a:schemeClr val="tx1"/>
              </a:solidFill>
            </a:endParaRPr>
          </a:p>
          <a:p>
            <a:r>
              <a:rPr lang="fr-FR" dirty="0" smtClean="0">
                <a:solidFill>
                  <a:schemeClr val="tx1"/>
                </a:solidFill>
              </a:rPr>
              <a:t>  Le rapport spécial d’alerte du CAC comprend :</a:t>
            </a:r>
          </a:p>
          <a:p>
            <a:pPr>
              <a:buFont typeface="Wingdings" pitchFamily="2" charset="2"/>
              <a:buChar char="Ø"/>
            </a:pPr>
            <a:r>
              <a:rPr lang="fr-FR" dirty="0" smtClean="0">
                <a:solidFill>
                  <a:schemeClr val="tx1"/>
                </a:solidFill>
              </a:rPr>
              <a:t>La présentation des faits relevés et de nature à compromettre la continuité de l’exploitation de l’entreprise,</a:t>
            </a:r>
          </a:p>
          <a:p>
            <a:pPr>
              <a:buFont typeface="Wingdings" pitchFamily="2" charset="2"/>
              <a:buChar char="Ø"/>
            </a:pPr>
            <a:r>
              <a:rPr lang="fr-FR" dirty="0" smtClean="0">
                <a:solidFill>
                  <a:schemeClr val="tx1"/>
                </a:solidFill>
              </a:rPr>
              <a:t>La relation des différentes phases de la procédure déclenchée par le commissaire aux comptes,</a:t>
            </a:r>
          </a:p>
          <a:p>
            <a:pPr>
              <a:buFont typeface="Wingdings" pitchFamily="2" charset="2"/>
              <a:buChar char="Ø"/>
            </a:pPr>
            <a:r>
              <a:rPr lang="fr-FR" dirty="0" smtClean="0">
                <a:solidFill>
                  <a:schemeClr val="tx1"/>
                </a:solidFill>
              </a:rPr>
              <a:t>Les décisions prises à chaque phase.</a:t>
            </a:r>
            <a:endParaRPr lang="fr-FR" dirty="0">
              <a:solidFill>
                <a:schemeClr val="tx1"/>
              </a:solidFill>
            </a:endParaRPr>
          </a:p>
        </p:txBody>
      </p:sp>
      <p:sp>
        <p:nvSpPr>
          <p:cNvPr id="4" name="Espace réservé du numéro de diapositive 3"/>
          <p:cNvSpPr>
            <a:spLocks noGrp="1"/>
          </p:cNvSpPr>
          <p:nvPr>
            <p:ph type="sldNum" sz="quarter" idx="12"/>
          </p:nvPr>
        </p:nvSpPr>
        <p:spPr/>
        <p:txBody>
          <a:bodyPr/>
          <a:lstStyle/>
          <a:p>
            <a:fld id="{0CD57435-6E18-4CE3-AE07-347B2EFFE933}" type="slidenum">
              <a:rPr lang="fr-FR" sz="2000" smtClean="0">
                <a:solidFill>
                  <a:schemeClr val="tx1"/>
                </a:solidFill>
              </a:rPr>
              <a:pPr/>
              <a:t>10</a:t>
            </a:fld>
            <a:endParaRPr lang="fr-FR" sz="2000"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214290"/>
            <a:ext cx="8715436" cy="6429420"/>
          </a:xfrm>
        </p:spPr>
        <p:txBody>
          <a:bodyPr/>
          <a:lstStyle/>
          <a:p>
            <a:pPr>
              <a:buNone/>
            </a:pPr>
            <a:r>
              <a:rPr lang="fr-FR" dirty="0" smtClean="0"/>
              <a:t>  </a:t>
            </a:r>
          </a:p>
          <a:p>
            <a:pPr>
              <a:buNone/>
            </a:pPr>
            <a:endParaRPr lang="fr-FR" dirty="0" smtClean="0"/>
          </a:p>
          <a:p>
            <a:pPr>
              <a:buNone/>
            </a:pPr>
            <a:endParaRPr lang="fr-FR" dirty="0" smtClean="0"/>
          </a:p>
          <a:p>
            <a:pPr>
              <a:buNone/>
            </a:pPr>
            <a:endParaRPr lang="fr-FR" dirty="0" smtClean="0"/>
          </a:p>
          <a:p>
            <a:pPr>
              <a:buNone/>
            </a:pPr>
            <a:r>
              <a:rPr lang="fr-FR" dirty="0" smtClean="0"/>
              <a:t>     </a:t>
            </a:r>
            <a:r>
              <a:rPr lang="fr-FR" dirty="0" smtClean="0">
                <a:latin typeface="Calibri" pitchFamily="34" charset="0"/>
                <a:cs typeface="Calibri" pitchFamily="34" charset="0"/>
              </a:rPr>
              <a:t>Quels sont les interlocuteurs du commissaire aux comptes au cours des différentes phases de l’alerte qui sont au nombre de 4 dans la société anonyme ? </a:t>
            </a:r>
          </a:p>
          <a:p>
            <a:pPr>
              <a:buNone/>
            </a:pPr>
            <a:endParaRPr lang="fr-FR" dirty="0"/>
          </a:p>
        </p:txBody>
      </p:sp>
      <p:sp>
        <p:nvSpPr>
          <p:cNvPr id="4" name="Espace réservé du numéro de diapositive 3"/>
          <p:cNvSpPr>
            <a:spLocks noGrp="1"/>
          </p:cNvSpPr>
          <p:nvPr>
            <p:ph type="sldNum" sz="quarter" idx="12"/>
          </p:nvPr>
        </p:nvSpPr>
        <p:spPr>
          <a:xfrm>
            <a:off x="285720" y="0"/>
            <a:ext cx="8785128" cy="6781800"/>
          </a:xfrm>
        </p:spPr>
        <p:txBody>
          <a:bodyPr>
            <a:normAutofit/>
          </a:bodyPr>
          <a:lstStyle/>
          <a:p>
            <a:fld id="{0CD57435-6E18-4CE3-AE07-347B2EFFE933}" type="slidenum">
              <a:rPr lang="fr-FR" sz="2000" smtClean="0">
                <a:solidFill>
                  <a:schemeClr val="tx1"/>
                </a:solidFill>
              </a:rPr>
              <a:pPr/>
              <a:t>11</a:t>
            </a:fld>
            <a:endParaRPr lang="fr-FR" sz="2000"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285720" y="186223"/>
          <a:ext cx="8643998" cy="6438011"/>
        </p:xfrm>
        <a:graphic>
          <a:graphicData uri="http://schemas.openxmlformats.org/drawingml/2006/table">
            <a:tbl>
              <a:tblPr/>
              <a:tblGrid>
                <a:gridCol w="1857388"/>
                <a:gridCol w="714380"/>
                <a:gridCol w="1214446"/>
                <a:gridCol w="1571636"/>
                <a:gridCol w="1036203"/>
                <a:gridCol w="1178375"/>
                <a:gridCol w="1071570"/>
              </a:tblGrid>
              <a:tr h="1528265">
                <a:tc>
                  <a:txBody>
                    <a:bodyPr/>
                    <a:lstStyle/>
                    <a:p>
                      <a:pPr>
                        <a:lnSpc>
                          <a:spcPct val="115000"/>
                        </a:lnSpc>
                        <a:spcAft>
                          <a:spcPts val="0"/>
                        </a:spcAft>
                      </a:pPr>
                      <a:r>
                        <a:rPr lang="fr-FR" sz="1600" b="1" dirty="0" smtClean="0">
                          <a:solidFill>
                            <a:schemeClr val="tx1"/>
                          </a:solidFill>
                          <a:latin typeface="Calibri" pitchFamily="34" charset="0"/>
                          <a:ea typeface="Calibri"/>
                          <a:cs typeface="Calibri" pitchFamily="34" charset="0"/>
                        </a:rPr>
                        <a:t>    </a:t>
                      </a:r>
                    </a:p>
                    <a:p>
                      <a:pPr>
                        <a:lnSpc>
                          <a:spcPct val="115000"/>
                        </a:lnSpc>
                        <a:spcAft>
                          <a:spcPts val="0"/>
                        </a:spcAft>
                      </a:pPr>
                      <a:endParaRPr lang="fr-FR" sz="1600" b="1" dirty="0" smtClean="0">
                        <a:solidFill>
                          <a:schemeClr val="tx1"/>
                        </a:solidFill>
                        <a:latin typeface="Calibri" pitchFamily="34" charset="0"/>
                        <a:ea typeface="Calibri"/>
                        <a:cs typeface="Calibri" pitchFamily="34" charset="0"/>
                      </a:endParaRPr>
                    </a:p>
                    <a:p>
                      <a:pPr>
                        <a:lnSpc>
                          <a:spcPct val="115000"/>
                        </a:lnSpc>
                        <a:spcAft>
                          <a:spcPts val="0"/>
                        </a:spcAft>
                      </a:pPr>
                      <a:r>
                        <a:rPr lang="fr-FR" sz="1600" b="1" dirty="0" smtClean="0">
                          <a:solidFill>
                            <a:schemeClr val="tx1"/>
                          </a:solidFill>
                          <a:latin typeface="Calibri" pitchFamily="34" charset="0"/>
                          <a:ea typeface="Calibri"/>
                          <a:cs typeface="Calibri" pitchFamily="34" charset="0"/>
                        </a:rPr>
                        <a:t>        Texte </a:t>
                      </a:r>
                      <a:r>
                        <a:rPr lang="fr-FR" sz="1600" b="1" dirty="0">
                          <a:solidFill>
                            <a:schemeClr val="tx1"/>
                          </a:solidFill>
                          <a:latin typeface="Calibri" pitchFamily="34" charset="0"/>
                          <a:ea typeface="Calibri"/>
                          <a:cs typeface="Calibri" pitchFamily="34" charset="0"/>
                        </a:rPr>
                        <a:t>de la loi </a:t>
                      </a:r>
                    </a:p>
                    <a:p>
                      <a:pPr>
                        <a:lnSpc>
                          <a:spcPct val="115000"/>
                        </a:lnSpc>
                        <a:spcAft>
                          <a:spcPts val="0"/>
                        </a:spcAft>
                      </a:pPr>
                      <a:r>
                        <a:rPr lang="fr-FR" sz="1600" b="1" dirty="0" smtClean="0">
                          <a:solidFill>
                            <a:schemeClr val="tx1"/>
                          </a:solidFill>
                          <a:latin typeface="Calibri" pitchFamily="34" charset="0"/>
                          <a:ea typeface="Calibri"/>
                          <a:cs typeface="Calibri" pitchFamily="34" charset="0"/>
                        </a:rPr>
                        <a:t>    (</a:t>
                      </a:r>
                      <a:r>
                        <a:rPr lang="fr-FR" sz="1600" b="1" dirty="0">
                          <a:solidFill>
                            <a:schemeClr val="tx1"/>
                          </a:solidFill>
                          <a:latin typeface="Calibri" pitchFamily="34" charset="0"/>
                          <a:ea typeface="Calibri"/>
                          <a:cs typeface="Calibri" pitchFamily="34" charset="0"/>
                        </a:rPr>
                        <a:t>art .230-1) (SA</a:t>
                      </a:r>
                      <a:r>
                        <a:rPr lang="fr-FR" sz="1600" b="1" dirty="0" smtClean="0">
                          <a:solidFill>
                            <a:schemeClr val="tx1"/>
                          </a:solidFill>
                          <a:latin typeface="Calibri" pitchFamily="34" charset="0"/>
                          <a:ea typeface="Calibri"/>
                          <a:cs typeface="Calibri" pitchFamily="34" charset="0"/>
                        </a:rPr>
                        <a:t>)       du code de commerce français </a:t>
                      </a:r>
                      <a:endParaRPr lang="fr-FR" sz="1600" b="1" dirty="0">
                        <a:solidFill>
                          <a:schemeClr val="tx1"/>
                        </a:solidFill>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600" b="1" dirty="0">
                        <a:solidFill>
                          <a:schemeClr val="tx1"/>
                        </a:solidFill>
                        <a:latin typeface="Calibri" pitchFamily="34" charset="0"/>
                        <a:ea typeface="Calibri"/>
                        <a:cs typeface="Calibri" pitchFamily="34" charset="0"/>
                      </a:endParaRPr>
                    </a:p>
                    <a:p>
                      <a:pPr algn="ctr">
                        <a:lnSpc>
                          <a:spcPct val="115000"/>
                        </a:lnSpc>
                        <a:spcAft>
                          <a:spcPts val="0"/>
                        </a:spcAft>
                      </a:pPr>
                      <a:r>
                        <a:rPr lang="fr-FR" sz="1600" b="1" dirty="0" smtClean="0">
                          <a:solidFill>
                            <a:schemeClr val="tx1"/>
                          </a:solidFill>
                          <a:latin typeface="Calibri" pitchFamily="34" charset="0"/>
                          <a:ea typeface="Calibri"/>
                          <a:cs typeface="Calibri" pitchFamily="34" charset="0"/>
                        </a:rPr>
                        <a:t>CAC</a:t>
                      </a:r>
                      <a:endParaRPr lang="fr-FR" sz="1600" b="1" dirty="0">
                        <a:solidFill>
                          <a:schemeClr val="tx1"/>
                        </a:solidFill>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600" b="1" dirty="0">
                        <a:solidFill>
                          <a:schemeClr val="tx1"/>
                        </a:solidFill>
                        <a:latin typeface="Calibri" pitchFamily="34" charset="0"/>
                        <a:ea typeface="Calibri"/>
                        <a:cs typeface="Calibri" pitchFamily="34" charset="0"/>
                      </a:endParaRPr>
                    </a:p>
                    <a:p>
                      <a:pPr algn="ctr">
                        <a:lnSpc>
                          <a:spcPct val="115000"/>
                        </a:lnSpc>
                        <a:spcAft>
                          <a:spcPts val="0"/>
                        </a:spcAft>
                      </a:pPr>
                      <a:r>
                        <a:rPr lang="fr-FR" sz="1600" b="1" dirty="0">
                          <a:solidFill>
                            <a:schemeClr val="tx1"/>
                          </a:solidFill>
                          <a:latin typeface="Calibri" pitchFamily="34" charset="0"/>
                          <a:ea typeface="Calibri"/>
                          <a:cs typeface="Calibri" pitchFamily="34" charset="0"/>
                        </a:rPr>
                        <a:t>Président du conseil ou du directoire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600" b="1" dirty="0">
                        <a:solidFill>
                          <a:schemeClr val="tx1"/>
                        </a:solidFill>
                        <a:latin typeface="Calibri" pitchFamily="34" charset="0"/>
                        <a:ea typeface="Calibri"/>
                        <a:cs typeface="Calibri" pitchFamily="34" charset="0"/>
                      </a:endParaRPr>
                    </a:p>
                    <a:p>
                      <a:pPr algn="ctr">
                        <a:lnSpc>
                          <a:spcPct val="115000"/>
                        </a:lnSpc>
                        <a:spcAft>
                          <a:spcPts val="0"/>
                        </a:spcAft>
                      </a:pPr>
                      <a:r>
                        <a:rPr lang="fr-FR" sz="1600" b="1" dirty="0">
                          <a:solidFill>
                            <a:schemeClr val="tx1"/>
                          </a:solidFill>
                          <a:latin typeface="Calibri" pitchFamily="34" charset="0"/>
                          <a:ea typeface="Calibri"/>
                          <a:cs typeface="Calibri" pitchFamily="34" charset="0"/>
                        </a:rPr>
                        <a:t>Conseil </a:t>
                      </a:r>
                      <a:r>
                        <a:rPr lang="fr-FR" sz="1600" b="1" dirty="0" smtClean="0">
                          <a:solidFill>
                            <a:schemeClr val="tx1"/>
                          </a:solidFill>
                          <a:latin typeface="Calibri" pitchFamily="34" charset="0"/>
                          <a:ea typeface="Calibri"/>
                          <a:cs typeface="Calibri" pitchFamily="34" charset="0"/>
                        </a:rPr>
                        <a:t>d’administration </a:t>
                      </a:r>
                      <a:r>
                        <a:rPr lang="fr-FR" sz="1600" b="1" dirty="0">
                          <a:solidFill>
                            <a:schemeClr val="tx1"/>
                          </a:solidFill>
                          <a:latin typeface="Calibri" pitchFamily="34" charset="0"/>
                          <a:ea typeface="Calibri"/>
                          <a:cs typeface="Calibri" pitchFamily="34" charset="0"/>
                        </a:rPr>
                        <a:t>ou de directoire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600" b="1" dirty="0">
                        <a:solidFill>
                          <a:schemeClr val="tx1"/>
                        </a:solidFill>
                        <a:latin typeface="Calibri" pitchFamily="34" charset="0"/>
                        <a:ea typeface="Calibri"/>
                        <a:cs typeface="Calibri" pitchFamily="34" charset="0"/>
                      </a:endParaRPr>
                    </a:p>
                    <a:p>
                      <a:pPr algn="ctr">
                        <a:lnSpc>
                          <a:spcPct val="115000"/>
                        </a:lnSpc>
                        <a:spcAft>
                          <a:spcPts val="0"/>
                        </a:spcAft>
                      </a:pPr>
                      <a:r>
                        <a:rPr lang="fr-FR" sz="1600" b="1" dirty="0">
                          <a:solidFill>
                            <a:schemeClr val="tx1"/>
                          </a:solidFill>
                          <a:latin typeface="Calibri" pitchFamily="34" charset="0"/>
                          <a:ea typeface="Calibri"/>
                          <a:cs typeface="Calibri" pitchFamily="34" charset="0"/>
                        </a:rPr>
                        <a:t>Président du </a:t>
                      </a:r>
                      <a:r>
                        <a:rPr lang="fr-FR" sz="1600" b="1" dirty="0" smtClean="0">
                          <a:solidFill>
                            <a:schemeClr val="tx1"/>
                          </a:solidFill>
                          <a:latin typeface="Calibri" pitchFamily="34" charset="0"/>
                          <a:ea typeface="Calibri"/>
                          <a:cs typeface="Calibri" pitchFamily="34" charset="0"/>
                        </a:rPr>
                        <a:t>Tribunal</a:t>
                      </a:r>
                      <a:r>
                        <a:rPr lang="fr-FR" sz="1600" b="1" baseline="0" dirty="0" smtClean="0">
                          <a:solidFill>
                            <a:schemeClr val="tx1"/>
                          </a:solidFill>
                          <a:latin typeface="Calibri" pitchFamily="34" charset="0"/>
                          <a:ea typeface="Calibri"/>
                          <a:cs typeface="Calibri" pitchFamily="34" charset="0"/>
                        </a:rPr>
                        <a:t> de commerce </a:t>
                      </a:r>
                      <a:endParaRPr lang="fr-FR" sz="1600" b="1" dirty="0">
                        <a:solidFill>
                          <a:schemeClr val="tx1"/>
                        </a:solidFill>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600" b="1" dirty="0">
                        <a:solidFill>
                          <a:schemeClr val="tx1"/>
                        </a:solidFill>
                        <a:latin typeface="Calibri" pitchFamily="34" charset="0"/>
                        <a:ea typeface="Calibri"/>
                        <a:cs typeface="Calibri" pitchFamily="34" charset="0"/>
                      </a:endParaRPr>
                    </a:p>
                    <a:p>
                      <a:pPr algn="ctr">
                        <a:lnSpc>
                          <a:spcPct val="115000"/>
                        </a:lnSpc>
                        <a:spcAft>
                          <a:spcPts val="0"/>
                        </a:spcAft>
                      </a:pPr>
                      <a:r>
                        <a:rPr lang="fr-FR" sz="1600" b="1" dirty="0">
                          <a:solidFill>
                            <a:schemeClr val="tx1"/>
                          </a:solidFill>
                          <a:latin typeface="Calibri" pitchFamily="34" charset="0"/>
                          <a:ea typeface="Calibri"/>
                          <a:cs typeface="Calibri" pitchFamily="34" charset="0"/>
                        </a:rPr>
                        <a:t>Comité d’entreprise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600" b="1" dirty="0">
                        <a:solidFill>
                          <a:schemeClr val="tx1"/>
                        </a:solidFill>
                        <a:latin typeface="Calibri" pitchFamily="34" charset="0"/>
                        <a:ea typeface="Calibri"/>
                        <a:cs typeface="Calibri" pitchFamily="34" charset="0"/>
                      </a:endParaRPr>
                    </a:p>
                    <a:p>
                      <a:pPr algn="ctr">
                        <a:lnSpc>
                          <a:spcPct val="115000"/>
                        </a:lnSpc>
                        <a:spcAft>
                          <a:spcPts val="0"/>
                        </a:spcAft>
                      </a:pPr>
                      <a:r>
                        <a:rPr lang="fr-FR" sz="1600" b="1" dirty="0" smtClean="0">
                          <a:solidFill>
                            <a:schemeClr val="tx1"/>
                          </a:solidFill>
                          <a:latin typeface="Calibri" pitchFamily="34" charset="0"/>
                          <a:ea typeface="Calibri"/>
                          <a:cs typeface="Calibri" pitchFamily="34" charset="0"/>
                        </a:rPr>
                        <a:t>Assemblée</a:t>
                      </a:r>
                      <a:endParaRPr lang="fr-FR" sz="1600" b="1" dirty="0">
                        <a:solidFill>
                          <a:schemeClr val="tx1"/>
                        </a:solidFill>
                        <a:latin typeface="Calibri" pitchFamily="34" charset="0"/>
                        <a:ea typeface="Calibri"/>
                        <a:cs typeface="Calibri" pitchFamily="34" charset="0"/>
                      </a:endParaRPr>
                    </a:p>
                    <a:p>
                      <a:pPr algn="ctr">
                        <a:lnSpc>
                          <a:spcPct val="115000"/>
                        </a:lnSpc>
                        <a:spcAft>
                          <a:spcPts val="0"/>
                        </a:spcAft>
                      </a:pPr>
                      <a:r>
                        <a:rPr lang="fr-FR" sz="1600" b="1" dirty="0">
                          <a:solidFill>
                            <a:schemeClr val="tx1"/>
                          </a:solidFill>
                          <a:latin typeface="Calibri" pitchFamily="34" charset="0"/>
                          <a:ea typeface="Calibri"/>
                          <a:cs typeface="Calibri" pitchFamily="34" charset="0"/>
                        </a:rPr>
                        <a:t>générale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55515">
                <a:tc>
                  <a:txBody>
                    <a:bodyPr/>
                    <a:lstStyle/>
                    <a:p>
                      <a:pPr>
                        <a:lnSpc>
                          <a:spcPct val="115000"/>
                        </a:lnSpc>
                        <a:spcAft>
                          <a:spcPts val="0"/>
                        </a:spcAft>
                      </a:pPr>
                      <a:r>
                        <a:rPr lang="fr-FR" sz="1600" b="1" dirty="0">
                          <a:latin typeface="Calibri" pitchFamily="34" charset="0"/>
                          <a:ea typeface="Calibri"/>
                          <a:cs typeface="Calibri" pitchFamily="34" charset="0"/>
                        </a:rPr>
                        <a:t>Phase 1 : </a:t>
                      </a:r>
                    </a:p>
                    <a:p>
                      <a:pPr>
                        <a:lnSpc>
                          <a:spcPct val="115000"/>
                        </a:lnSpc>
                        <a:spcAft>
                          <a:spcPts val="0"/>
                        </a:spcAft>
                      </a:pPr>
                      <a:r>
                        <a:rPr lang="fr-FR" sz="1600" b="0" dirty="0">
                          <a:latin typeface="Calibri" pitchFamily="34" charset="0"/>
                          <a:ea typeface="Calibri"/>
                          <a:cs typeface="Calibri" pitchFamily="34" charset="0"/>
                        </a:rPr>
                        <a:t>«  Lorsque le commissaire aux  comptes d’une société anonyme relève, à l’occasion de l’exercice de sa mission, des faits de nature à compromettre la continuité de l’exploitation, il </a:t>
                      </a:r>
                      <a:r>
                        <a:rPr lang="fr-FR" sz="1600" b="0" dirty="0" smtClean="0">
                          <a:latin typeface="Calibri" pitchFamily="34" charset="0"/>
                          <a:ea typeface="Calibri"/>
                          <a:cs typeface="Calibri" pitchFamily="34" charset="0"/>
                        </a:rPr>
                        <a:t> informe </a:t>
                      </a:r>
                      <a:r>
                        <a:rPr lang="fr-FR" sz="1600" b="0" dirty="0">
                          <a:latin typeface="Calibri" pitchFamily="34" charset="0"/>
                          <a:ea typeface="Calibri"/>
                          <a:cs typeface="Calibri" pitchFamily="34" charset="0"/>
                        </a:rPr>
                        <a:t>le président du conseil d’administration ou du directoire </a:t>
                      </a:r>
                      <a:r>
                        <a:rPr lang="fr-FR" sz="1600" b="0" dirty="0" smtClean="0">
                          <a:latin typeface="Calibri" pitchFamily="34" charset="0"/>
                          <a:ea typeface="Calibri"/>
                          <a:cs typeface="Calibri" pitchFamily="34" charset="0"/>
                        </a:rPr>
                        <a:t>» </a:t>
                      </a:r>
                      <a:endParaRPr lang="fr-FR" sz="1600" b="0" dirty="0">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fr-FR" sz="1600" b="1" dirty="0" smtClean="0">
                        <a:latin typeface="Calibri" pitchFamily="34" charset="0"/>
                        <a:ea typeface="Calibri"/>
                        <a:cs typeface="Calibri" pitchFamily="34" charset="0"/>
                      </a:endParaRPr>
                    </a:p>
                    <a:p>
                      <a:pPr marL="0" marR="0" indent="0" algn="ctr" defTabSz="914400" rtl="0" eaLnBrk="1" fontAlgn="auto" latinLnBrk="0" hangingPunct="1">
                        <a:lnSpc>
                          <a:spcPct val="115000"/>
                        </a:lnSpc>
                        <a:spcBef>
                          <a:spcPts val="0"/>
                        </a:spcBef>
                        <a:spcAft>
                          <a:spcPts val="0"/>
                        </a:spcAft>
                        <a:buClrTx/>
                        <a:buSzTx/>
                        <a:buFontTx/>
                        <a:buNone/>
                        <a:tabLst/>
                        <a:defRPr/>
                      </a:pPr>
                      <a:r>
                        <a:rPr lang="fr-FR" sz="3600" b="1" dirty="0" smtClean="0">
                          <a:latin typeface="Calibri" pitchFamily="34" charset="0"/>
                          <a:ea typeface="Calibri"/>
                          <a:cs typeface="Calibri" pitchFamily="34" charset="0"/>
                        </a:rPr>
                        <a:t>×</a:t>
                      </a:r>
                    </a:p>
                    <a:p>
                      <a:pPr>
                        <a:lnSpc>
                          <a:spcPct val="115000"/>
                        </a:lnSpc>
                        <a:spcAft>
                          <a:spcPts val="0"/>
                        </a:spcAft>
                      </a:pPr>
                      <a:endParaRPr lang="fr-FR" sz="1600" b="0" dirty="0">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600" b="0" dirty="0">
                        <a:latin typeface="Calibri" pitchFamily="34" charset="0"/>
                        <a:ea typeface="Calibri"/>
                        <a:cs typeface="Calibri" pitchFamily="34" charset="0"/>
                      </a:endParaRPr>
                    </a:p>
                    <a:p>
                      <a:pPr algn="ctr">
                        <a:lnSpc>
                          <a:spcPct val="115000"/>
                        </a:lnSpc>
                        <a:spcAft>
                          <a:spcPts val="0"/>
                        </a:spcAft>
                      </a:pPr>
                      <a:r>
                        <a:rPr lang="fr-FR" sz="3600" b="1" dirty="0">
                          <a:latin typeface="Calibri" pitchFamily="34" charset="0"/>
                          <a:ea typeface="Calibri"/>
                          <a:cs typeface="Calibri"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600" b="0" dirty="0">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600" b="0" dirty="0">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600" b="0" dirty="0">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600" b="0" dirty="0">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Espace réservé du numéro de diapositive 2"/>
          <p:cNvSpPr>
            <a:spLocks noGrp="1"/>
          </p:cNvSpPr>
          <p:nvPr>
            <p:ph type="sldNum" sz="quarter" idx="12"/>
          </p:nvPr>
        </p:nvSpPr>
        <p:spPr/>
        <p:txBody>
          <a:bodyPr/>
          <a:lstStyle/>
          <a:p>
            <a:fld id="{063F0A9B-01CE-425F-AEE1-50730F35B5A0}" type="slidenum">
              <a:rPr lang="fr-FR" sz="2000" smtClean="0">
                <a:solidFill>
                  <a:schemeClr val="tx1"/>
                </a:solidFill>
              </a:rPr>
              <a:pPr/>
              <a:t>12</a:t>
            </a:fld>
            <a:endParaRPr lang="fr-FR" sz="2000" dirty="0">
              <a:solidFill>
                <a:schemeClr val="tx1"/>
              </a:solidFill>
            </a:endParaRP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71406" y="0"/>
          <a:ext cx="9072594" cy="6460785"/>
        </p:xfrm>
        <a:graphic>
          <a:graphicData uri="http://schemas.openxmlformats.org/drawingml/2006/table">
            <a:tbl>
              <a:tblPr/>
              <a:tblGrid>
                <a:gridCol w="2143108"/>
                <a:gridCol w="1143008"/>
                <a:gridCol w="928694"/>
                <a:gridCol w="1357322"/>
                <a:gridCol w="928694"/>
                <a:gridCol w="1214446"/>
                <a:gridCol w="1357322"/>
              </a:tblGrid>
              <a:tr h="1357298">
                <a:tc>
                  <a:txBody>
                    <a:bodyPr/>
                    <a:lstStyle/>
                    <a:p>
                      <a:pPr>
                        <a:lnSpc>
                          <a:spcPct val="115000"/>
                        </a:lnSpc>
                        <a:spcAft>
                          <a:spcPts val="0"/>
                        </a:spcAft>
                      </a:pPr>
                      <a:r>
                        <a:rPr lang="fr-FR" sz="1400" b="1" dirty="0" smtClean="0">
                          <a:solidFill>
                            <a:schemeClr val="tx1"/>
                          </a:solidFill>
                          <a:latin typeface="Calibri" pitchFamily="34" charset="0"/>
                          <a:ea typeface="Calibri"/>
                          <a:cs typeface="Calibri" pitchFamily="34" charset="0"/>
                        </a:rPr>
                        <a:t>    </a:t>
                      </a:r>
                    </a:p>
                    <a:p>
                      <a:pPr>
                        <a:lnSpc>
                          <a:spcPct val="115000"/>
                        </a:lnSpc>
                        <a:spcAft>
                          <a:spcPts val="0"/>
                        </a:spcAft>
                      </a:pPr>
                      <a:endParaRPr lang="fr-FR" sz="1400" b="1" dirty="0" smtClean="0">
                        <a:solidFill>
                          <a:schemeClr val="tx1"/>
                        </a:solidFill>
                        <a:latin typeface="Calibri" pitchFamily="34" charset="0"/>
                        <a:ea typeface="Calibri"/>
                        <a:cs typeface="Calibri" pitchFamily="34" charset="0"/>
                      </a:endParaRPr>
                    </a:p>
                    <a:p>
                      <a:pPr>
                        <a:lnSpc>
                          <a:spcPct val="115000"/>
                        </a:lnSpc>
                        <a:spcAft>
                          <a:spcPts val="0"/>
                        </a:spcAft>
                      </a:pPr>
                      <a:r>
                        <a:rPr lang="fr-FR" sz="1400" b="1" dirty="0" smtClean="0">
                          <a:solidFill>
                            <a:schemeClr val="tx1"/>
                          </a:solidFill>
                          <a:latin typeface="Calibri" pitchFamily="34" charset="0"/>
                          <a:ea typeface="Calibri"/>
                          <a:cs typeface="Calibri" pitchFamily="34" charset="0"/>
                        </a:rPr>
                        <a:t>        Texte </a:t>
                      </a:r>
                      <a:r>
                        <a:rPr lang="fr-FR" sz="1400" b="1" dirty="0">
                          <a:solidFill>
                            <a:schemeClr val="tx1"/>
                          </a:solidFill>
                          <a:latin typeface="Calibri" pitchFamily="34" charset="0"/>
                          <a:ea typeface="Calibri"/>
                          <a:cs typeface="Calibri" pitchFamily="34" charset="0"/>
                        </a:rPr>
                        <a:t>de la loi </a:t>
                      </a:r>
                    </a:p>
                    <a:p>
                      <a:pPr>
                        <a:lnSpc>
                          <a:spcPct val="115000"/>
                        </a:lnSpc>
                        <a:spcAft>
                          <a:spcPts val="0"/>
                        </a:spcAft>
                      </a:pPr>
                      <a:r>
                        <a:rPr lang="fr-FR" sz="1400" b="1" dirty="0" smtClean="0">
                          <a:solidFill>
                            <a:schemeClr val="tx1"/>
                          </a:solidFill>
                          <a:latin typeface="Calibri" pitchFamily="34" charset="0"/>
                          <a:ea typeface="Calibri"/>
                          <a:cs typeface="Calibri" pitchFamily="34" charset="0"/>
                        </a:rPr>
                        <a:t>    (</a:t>
                      </a:r>
                      <a:r>
                        <a:rPr lang="fr-FR" sz="1400" b="1" dirty="0">
                          <a:solidFill>
                            <a:schemeClr val="tx1"/>
                          </a:solidFill>
                          <a:latin typeface="Calibri" pitchFamily="34" charset="0"/>
                          <a:ea typeface="Calibri"/>
                          <a:cs typeface="Calibri" pitchFamily="34" charset="0"/>
                        </a:rPr>
                        <a:t>art .230-1) (SA</a:t>
                      </a:r>
                      <a:r>
                        <a:rPr lang="fr-FR" sz="1400" b="1" dirty="0" smtClean="0">
                          <a:solidFill>
                            <a:schemeClr val="tx1"/>
                          </a:solidFill>
                          <a:latin typeface="Calibri" pitchFamily="34" charset="0"/>
                          <a:ea typeface="Calibri"/>
                          <a:cs typeface="Calibri" pitchFamily="34" charset="0"/>
                        </a:rPr>
                        <a:t>) du code de commerce français </a:t>
                      </a:r>
                      <a:endParaRPr lang="fr-FR" sz="1400" b="1" dirty="0">
                        <a:solidFill>
                          <a:schemeClr val="tx1"/>
                        </a:solidFill>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smtClean="0">
                          <a:solidFill>
                            <a:schemeClr val="tx1"/>
                          </a:solidFill>
                          <a:latin typeface="Calibri" pitchFamily="34" charset="0"/>
                          <a:ea typeface="Calibri"/>
                          <a:cs typeface="Calibri" pitchFamily="34" charset="0"/>
                        </a:rPr>
                        <a:t>Commissaire</a:t>
                      </a:r>
                      <a:r>
                        <a:rPr lang="fr-FR" sz="1400" b="1" baseline="0" dirty="0" smtClean="0">
                          <a:solidFill>
                            <a:schemeClr val="tx1"/>
                          </a:solidFill>
                          <a:latin typeface="Calibri" pitchFamily="34" charset="0"/>
                          <a:ea typeface="Calibri"/>
                          <a:cs typeface="Calibri" pitchFamily="34" charset="0"/>
                        </a:rPr>
                        <a:t> </a:t>
                      </a: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Aux</a:t>
                      </a:r>
                    </a:p>
                    <a:p>
                      <a:pPr algn="ctr">
                        <a:lnSpc>
                          <a:spcPct val="115000"/>
                        </a:lnSpc>
                        <a:spcAft>
                          <a:spcPts val="0"/>
                        </a:spcAft>
                      </a:pPr>
                      <a:r>
                        <a:rPr lang="fr-FR" sz="1400" b="1" dirty="0" smtClean="0">
                          <a:solidFill>
                            <a:schemeClr val="tx1"/>
                          </a:solidFill>
                          <a:latin typeface="Calibri" pitchFamily="34" charset="0"/>
                          <a:ea typeface="Calibri"/>
                          <a:cs typeface="Calibri" pitchFamily="34" charset="0"/>
                        </a:rPr>
                        <a:t>comptes</a:t>
                      </a:r>
                      <a:endParaRPr lang="fr-FR" sz="1400" b="1" dirty="0">
                        <a:solidFill>
                          <a:schemeClr val="tx1"/>
                        </a:solidFill>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Président du conseil ou du directoire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Conseil </a:t>
                      </a:r>
                      <a:r>
                        <a:rPr lang="fr-FR" sz="1400" b="1" dirty="0" smtClean="0">
                          <a:solidFill>
                            <a:schemeClr val="tx1"/>
                          </a:solidFill>
                          <a:latin typeface="Calibri" pitchFamily="34" charset="0"/>
                          <a:ea typeface="Calibri"/>
                          <a:cs typeface="Calibri" pitchFamily="34" charset="0"/>
                        </a:rPr>
                        <a:t>d’administration </a:t>
                      </a:r>
                      <a:r>
                        <a:rPr lang="fr-FR" sz="1400" b="1" dirty="0">
                          <a:solidFill>
                            <a:schemeClr val="tx1"/>
                          </a:solidFill>
                          <a:latin typeface="Calibri" pitchFamily="34" charset="0"/>
                          <a:ea typeface="Calibri"/>
                          <a:cs typeface="Calibri" pitchFamily="34" charset="0"/>
                        </a:rPr>
                        <a:t>ou de directoire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Président du </a:t>
                      </a:r>
                      <a:r>
                        <a:rPr lang="fr-FR" sz="1400" b="1" dirty="0" smtClean="0">
                          <a:solidFill>
                            <a:schemeClr val="tx1"/>
                          </a:solidFill>
                          <a:latin typeface="Calibri" pitchFamily="34" charset="0"/>
                          <a:ea typeface="Calibri"/>
                          <a:cs typeface="Calibri" pitchFamily="34" charset="0"/>
                        </a:rPr>
                        <a:t>Tribunal</a:t>
                      </a:r>
                      <a:r>
                        <a:rPr lang="fr-FR" sz="1400" b="1" baseline="0" dirty="0" smtClean="0">
                          <a:solidFill>
                            <a:schemeClr val="tx1"/>
                          </a:solidFill>
                          <a:latin typeface="Calibri" pitchFamily="34" charset="0"/>
                          <a:ea typeface="Calibri"/>
                          <a:cs typeface="Calibri" pitchFamily="34" charset="0"/>
                        </a:rPr>
                        <a:t> de commerce </a:t>
                      </a:r>
                      <a:endParaRPr lang="fr-FR" sz="1400" b="1" dirty="0">
                        <a:solidFill>
                          <a:schemeClr val="tx1"/>
                        </a:solidFill>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Comité d’entreprise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smtClean="0">
                          <a:solidFill>
                            <a:schemeClr val="tx1"/>
                          </a:solidFill>
                          <a:latin typeface="Calibri" pitchFamily="34" charset="0"/>
                          <a:ea typeface="Calibri"/>
                          <a:cs typeface="Calibri" pitchFamily="34" charset="0"/>
                        </a:rPr>
                        <a:t>Assemblée</a:t>
                      </a: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smtClean="0">
                          <a:solidFill>
                            <a:schemeClr val="tx1"/>
                          </a:solidFill>
                          <a:latin typeface="Calibri" pitchFamily="34" charset="0"/>
                          <a:ea typeface="Calibri"/>
                          <a:cs typeface="Calibri" pitchFamily="34" charset="0"/>
                        </a:rPr>
                        <a:t>Générale</a:t>
                      </a:r>
                      <a:endParaRPr lang="fr-FR" sz="1400" b="1" dirty="0">
                        <a:solidFill>
                          <a:schemeClr val="tx1"/>
                        </a:solidFill>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88601">
                <a:tc>
                  <a:txBody>
                    <a:bodyPr/>
                    <a:lstStyle/>
                    <a:p>
                      <a:pPr algn="l">
                        <a:lnSpc>
                          <a:spcPct val="115000"/>
                        </a:lnSpc>
                        <a:spcAft>
                          <a:spcPts val="0"/>
                        </a:spcAft>
                      </a:pPr>
                      <a:r>
                        <a:rPr lang="fr-FR" sz="1800" b="1" dirty="0">
                          <a:latin typeface="Calibri" pitchFamily="34" charset="0"/>
                          <a:ea typeface="Calibri"/>
                          <a:cs typeface="Calibri" pitchFamily="34" charset="0"/>
                        </a:rPr>
                        <a:t>Phase 2 :</a:t>
                      </a:r>
                      <a:endParaRPr lang="fr-FR" sz="1500" dirty="0">
                        <a:latin typeface="Calibri" pitchFamily="34" charset="0"/>
                        <a:ea typeface="Calibri"/>
                        <a:cs typeface="Calibri" pitchFamily="34" charset="0"/>
                      </a:endParaRPr>
                    </a:p>
                    <a:p>
                      <a:pPr algn="l">
                        <a:lnSpc>
                          <a:spcPct val="115000"/>
                        </a:lnSpc>
                        <a:spcAft>
                          <a:spcPts val="0"/>
                        </a:spcAft>
                      </a:pPr>
                      <a:r>
                        <a:rPr lang="fr-FR" sz="1500" dirty="0">
                          <a:latin typeface="Calibri" pitchFamily="34" charset="0"/>
                          <a:ea typeface="Calibri"/>
                          <a:cs typeface="Calibri" pitchFamily="34" charset="0"/>
                        </a:rPr>
                        <a:t>« A défaut de réponse sous quinze jours ou si celle-ci ne permet d’être assuré de la continuité de l’exploitation, le commissaire aux comptes invite par écrit le président du conseil d’administration ou le directoire à faire délibérer le conseil d’administration ou le conseil de surveillance sur les faits relevés. Le commissaire aux comptes est convoqué à cette séance. </a:t>
                      </a:r>
                      <a:endParaRPr lang="fr-FR" sz="1800" dirty="0">
                        <a:latin typeface="Calibri" pitchFamily="34" charset="0"/>
                        <a:ea typeface="Calibri"/>
                        <a:cs typeface="Calibri" pitchFamily="34" charset="0"/>
                      </a:endParaRPr>
                    </a:p>
                  </a:txBody>
                  <a:tcPr marL="60010" marR="600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3600" b="1" dirty="0">
                        <a:latin typeface="Calibri" pitchFamily="34" charset="0"/>
                        <a:ea typeface="Calibri"/>
                        <a:cs typeface="Calibri" pitchFamily="34" charset="0"/>
                      </a:endParaRPr>
                    </a:p>
                    <a:p>
                      <a:pPr algn="ctr">
                        <a:lnSpc>
                          <a:spcPct val="115000"/>
                        </a:lnSpc>
                        <a:spcAft>
                          <a:spcPts val="0"/>
                        </a:spcAft>
                      </a:pPr>
                      <a:r>
                        <a:rPr lang="fr-FR" sz="3600" b="1" dirty="0">
                          <a:latin typeface="Calibri" pitchFamily="34" charset="0"/>
                          <a:ea typeface="Calibri"/>
                          <a:cs typeface="Calibri" pitchFamily="34" charset="0"/>
                        </a:rPr>
                        <a:t>×</a:t>
                      </a:r>
                    </a:p>
                  </a:txBody>
                  <a:tcPr marL="60010" marR="600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3600" b="1" dirty="0">
                        <a:latin typeface="Calibri" pitchFamily="34" charset="0"/>
                        <a:ea typeface="Calibri"/>
                        <a:cs typeface="Calibri" pitchFamily="34" charset="0"/>
                      </a:endParaRPr>
                    </a:p>
                    <a:p>
                      <a:pPr algn="ctr">
                        <a:lnSpc>
                          <a:spcPct val="115000"/>
                        </a:lnSpc>
                        <a:spcAft>
                          <a:spcPts val="0"/>
                        </a:spcAft>
                      </a:pPr>
                      <a:r>
                        <a:rPr lang="fr-FR" sz="3600" b="1" dirty="0">
                          <a:latin typeface="Calibri" pitchFamily="34" charset="0"/>
                          <a:ea typeface="Calibri"/>
                          <a:cs typeface="Calibri" pitchFamily="34" charset="0"/>
                        </a:rPr>
                        <a:t>×</a:t>
                      </a:r>
                    </a:p>
                  </a:txBody>
                  <a:tcPr marL="60010" marR="600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3600" b="1" dirty="0">
                        <a:latin typeface="Calibri" pitchFamily="34" charset="0"/>
                        <a:ea typeface="Calibri"/>
                        <a:cs typeface="Calibri" pitchFamily="34" charset="0"/>
                      </a:endParaRPr>
                    </a:p>
                    <a:p>
                      <a:pPr algn="ctr">
                        <a:lnSpc>
                          <a:spcPct val="115000"/>
                        </a:lnSpc>
                        <a:spcAft>
                          <a:spcPts val="0"/>
                        </a:spcAft>
                      </a:pPr>
                      <a:r>
                        <a:rPr lang="fr-FR" sz="3600" b="1" dirty="0">
                          <a:latin typeface="Calibri" pitchFamily="34" charset="0"/>
                          <a:ea typeface="Calibri"/>
                          <a:cs typeface="Calibri" pitchFamily="34" charset="0"/>
                        </a:rPr>
                        <a:t>×</a:t>
                      </a:r>
                    </a:p>
                  </a:txBody>
                  <a:tcPr marL="60010" marR="600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3600" b="1" dirty="0">
                        <a:latin typeface="Calibri" pitchFamily="34" charset="0"/>
                        <a:ea typeface="Calibri"/>
                        <a:cs typeface="Calibri" pitchFamily="34" charset="0"/>
                      </a:endParaRPr>
                    </a:p>
                    <a:p>
                      <a:pPr algn="ctr">
                        <a:lnSpc>
                          <a:spcPct val="115000"/>
                        </a:lnSpc>
                        <a:spcAft>
                          <a:spcPts val="0"/>
                        </a:spcAft>
                      </a:pPr>
                      <a:r>
                        <a:rPr lang="fr-FR" sz="3600" b="1" dirty="0">
                          <a:latin typeface="Calibri" pitchFamily="34" charset="0"/>
                          <a:ea typeface="Calibri"/>
                          <a:cs typeface="Calibri" pitchFamily="34" charset="0"/>
                        </a:rPr>
                        <a:t>×</a:t>
                      </a:r>
                    </a:p>
                  </a:txBody>
                  <a:tcPr marL="60010" marR="600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3600" b="1" dirty="0">
                        <a:latin typeface="Calibri" pitchFamily="34" charset="0"/>
                        <a:ea typeface="Calibri"/>
                        <a:cs typeface="Calibri" pitchFamily="34" charset="0"/>
                      </a:endParaRPr>
                    </a:p>
                    <a:p>
                      <a:pPr algn="ctr">
                        <a:lnSpc>
                          <a:spcPct val="115000"/>
                        </a:lnSpc>
                        <a:spcAft>
                          <a:spcPts val="0"/>
                        </a:spcAft>
                      </a:pPr>
                      <a:r>
                        <a:rPr lang="fr-FR" sz="3600" b="1" dirty="0">
                          <a:latin typeface="Calibri" pitchFamily="34" charset="0"/>
                          <a:ea typeface="Calibri"/>
                          <a:cs typeface="Calibri" pitchFamily="34" charset="0"/>
                        </a:rPr>
                        <a:t>×</a:t>
                      </a:r>
                    </a:p>
                  </a:txBody>
                  <a:tcPr marL="60010" marR="600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3600" dirty="0">
                        <a:latin typeface="Calibri" pitchFamily="34" charset="0"/>
                        <a:ea typeface="Calibri"/>
                        <a:cs typeface="Calibri" pitchFamily="34" charset="0"/>
                      </a:endParaRPr>
                    </a:p>
                  </a:txBody>
                  <a:tcPr marL="60010" marR="600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Espace réservé du numéro de diapositive 2"/>
          <p:cNvSpPr>
            <a:spLocks noGrp="1"/>
          </p:cNvSpPr>
          <p:nvPr>
            <p:ph type="sldNum" sz="quarter" idx="12"/>
          </p:nvPr>
        </p:nvSpPr>
        <p:spPr>
          <a:xfrm>
            <a:off x="8686800" y="6381750"/>
            <a:ext cx="457200" cy="476250"/>
          </a:xfrm>
        </p:spPr>
        <p:txBody>
          <a:bodyPr/>
          <a:lstStyle/>
          <a:p>
            <a:fld id="{063F0A9B-01CE-425F-AEE1-50730F35B5A0}" type="slidenum">
              <a:rPr lang="fr-FR" sz="2000" smtClean="0">
                <a:solidFill>
                  <a:schemeClr val="tx1"/>
                </a:solidFill>
              </a:rPr>
              <a:pPr/>
              <a:t>13</a:t>
            </a:fld>
            <a:endParaRPr lang="fr-FR" sz="2000">
              <a:solidFill>
                <a:schemeClr val="tx1"/>
              </a:solidFill>
            </a:endParaRP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285720" y="186223"/>
          <a:ext cx="8643998" cy="6295337"/>
        </p:xfrm>
        <a:graphic>
          <a:graphicData uri="http://schemas.openxmlformats.org/drawingml/2006/table">
            <a:tbl>
              <a:tblPr/>
              <a:tblGrid>
                <a:gridCol w="2000264"/>
                <a:gridCol w="1116836"/>
                <a:gridCol w="879183"/>
                <a:gridCol w="1361567"/>
                <a:gridCol w="1036203"/>
                <a:gridCol w="1035499"/>
                <a:gridCol w="1214446"/>
              </a:tblGrid>
              <a:tr h="1528265">
                <a:tc>
                  <a:txBody>
                    <a:bodyPr/>
                    <a:lstStyle/>
                    <a:p>
                      <a:pPr>
                        <a:lnSpc>
                          <a:spcPct val="115000"/>
                        </a:lnSpc>
                        <a:spcAft>
                          <a:spcPts val="0"/>
                        </a:spcAft>
                      </a:pPr>
                      <a:r>
                        <a:rPr lang="fr-FR" sz="1400" b="1" dirty="0" smtClean="0">
                          <a:solidFill>
                            <a:schemeClr val="tx1"/>
                          </a:solidFill>
                          <a:latin typeface="Calibri" pitchFamily="34" charset="0"/>
                          <a:ea typeface="Calibri"/>
                          <a:cs typeface="Calibri" pitchFamily="34" charset="0"/>
                        </a:rPr>
                        <a:t>    </a:t>
                      </a:r>
                    </a:p>
                    <a:p>
                      <a:pPr>
                        <a:lnSpc>
                          <a:spcPct val="115000"/>
                        </a:lnSpc>
                        <a:spcAft>
                          <a:spcPts val="0"/>
                        </a:spcAft>
                      </a:pPr>
                      <a:endParaRPr lang="fr-FR" sz="1400" b="1" dirty="0" smtClean="0">
                        <a:solidFill>
                          <a:schemeClr val="tx1"/>
                        </a:solidFill>
                        <a:latin typeface="Calibri" pitchFamily="34" charset="0"/>
                        <a:ea typeface="Calibri"/>
                        <a:cs typeface="Calibri" pitchFamily="34" charset="0"/>
                      </a:endParaRPr>
                    </a:p>
                    <a:p>
                      <a:pPr>
                        <a:lnSpc>
                          <a:spcPct val="115000"/>
                        </a:lnSpc>
                        <a:spcAft>
                          <a:spcPts val="0"/>
                        </a:spcAft>
                      </a:pPr>
                      <a:r>
                        <a:rPr lang="fr-FR" sz="1400" b="1" dirty="0" smtClean="0">
                          <a:solidFill>
                            <a:schemeClr val="tx1"/>
                          </a:solidFill>
                          <a:latin typeface="Calibri" pitchFamily="34" charset="0"/>
                          <a:ea typeface="Calibri"/>
                          <a:cs typeface="Calibri" pitchFamily="34" charset="0"/>
                        </a:rPr>
                        <a:t>        Texte </a:t>
                      </a:r>
                      <a:r>
                        <a:rPr lang="fr-FR" sz="1400" b="1" dirty="0">
                          <a:solidFill>
                            <a:schemeClr val="tx1"/>
                          </a:solidFill>
                          <a:latin typeface="Calibri" pitchFamily="34" charset="0"/>
                          <a:ea typeface="Calibri"/>
                          <a:cs typeface="Calibri" pitchFamily="34" charset="0"/>
                        </a:rPr>
                        <a:t>de la loi </a:t>
                      </a:r>
                    </a:p>
                    <a:p>
                      <a:pPr>
                        <a:lnSpc>
                          <a:spcPct val="115000"/>
                        </a:lnSpc>
                        <a:spcAft>
                          <a:spcPts val="0"/>
                        </a:spcAft>
                      </a:pPr>
                      <a:r>
                        <a:rPr lang="fr-FR" sz="1400" b="1" dirty="0" smtClean="0">
                          <a:solidFill>
                            <a:schemeClr val="tx1"/>
                          </a:solidFill>
                          <a:latin typeface="Calibri" pitchFamily="34" charset="0"/>
                          <a:ea typeface="Calibri"/>
                          <a:cs typeface="Calibri" pitchFamily="34" charset="0"/>
                        </a:rPr>
                        <a:t>    (</a:t>
                      </a:r>
                      <a:r>
                        <a:rPr lang="fr-FR" sz="1400" b="1" dirty="0">
                          <a:solidFill>
                            <a:schemeClr val="tx1"/>
                          </a:solidFill>
                          <a:latin typeface="Calibri" pitchFamily="34" charset="0"/>
                          <a:ea typeface="Calibri"/>
                          <a:cs typeface="Calibri" pitchFamily="34" charset="0"/>
                        </a:rPr>
                        <a:t>art .230-1) (SA)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smtClean="0">
                          <a:solidFill>
                            <a:schemeClr val="tx1"/>
                          </a:solidFill>
                          <a:latin typeface="Calibri" pitchFamily="34" charset="0"/>
                          <a:ea typeface="Calibri"/>
                          <a:cs typeface="Calibri" pitchFamily="34" charset="0"/>
                        </a:rPr>
                        <a:t>Commissaire</a:t>
                      </a:r>
                      <a:r>
                        <a:rPr lang="fr-FR" sz="1400" b="1" baseline="0" dirty="0" smtClean="0">
                          <a:solidFill>
                            <a:schemeClr val="tx1"/>
                          </a:solidFill>
                          <a:latin typeface="Calibri" pitchFamily="34" charset="0"/>
                          <a:ea typeface="Calibri"/>
                          <a:cs typeface="Calibri" pitchFamily="34" charset="0"/>
                        </a:rPr>
                        <a:t> </a:t>
                      </a: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Aux</a:t>
                      </a:r>
                    </a:p>
                    <a:p>
                      <a:pPr algn="ctr">
                        <a:lnSpc>
                          <a:spcPct val="115000"/>
                        </a:lnSpc>
                        <a:spcAft>
                          <a:spcPts val="0"/>
                        </a:spcAft>
                      </a:pPr>
                      <a:r>
                        <a:rPr lang="fr-FR" sz="1400" b="1" dirty="0" smtClean="0">
                          <a:solidFill>
                            <a:schemeClr val="tx1"/>
                          </a:solidFill>
                          <a:latin typeface="Calibri" pitchFamily="34" charset="0"/>
                          <a:ea typeface="Calibri"/>
                          <a:cs typeface="Calibri" pitchFamily="34" charset="0"/>
                        </a:rPr>
                        <a:t>comptes</a:t>
                      </a:r>
                      <a:endParaRPr lang="fr-FR" sz="1400" b="1" dirty="0">
                        <a:solidFill>
                          <a:schemeClr val="tx1"/>
                        </a:solidFill>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Président du conseil ou du directoire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Conseil </a:t>
                      </a:r>
                      <a:r>
                        <a:rPr lang="fr-FR" sz="1400" b="1" dirty="0" smtClean="0">
                          <a:solidFill>
                            <a:schemeClr val="tx1"/>
                          </a:solidFill>
                          <a:latin typeface="Calibri" pitchFamily="34" charset="0"/>
                          <a:ea typeface="Calibri"/>
                          <a:cs typeface="Calibri" pitchFamily="34" charset="0"/>
                        </a:rPr>
                        <a:t>d’administration </a:t>
                      </a:r>
                      <a:r>
                        <a:rPr lang="fr-FR" sz="1400" b="1" dirty="0">
                          <a:solidFill>
                            <a:schemeClr val="tx1"/>
                          </a:solidFill>
                          <a:latin typeface="Calibri" pitchFamily="34" charset="0"/>
                          <a:ea typeface="Calibri"/>
                          <a:cs typeface="Calibri" pitchFamily="34" charset="0"/>
                        </a:rPr>
                        <a:t>ou de directoire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Président du </a:t>
                      </a:r>
                      <a:r>
                        <a:rPr lang="fr-FR" sz="1400" b="1" dirty="0" smtClean="0">
                          <a:solidFill>
                            <a:schemeClr val="tx1"/>
                          </a:solidFill>
                          <a:latin typeface="Calibri" pitchFamily="34" charset="0"/>
                          <a:ea typeface="Calibri"/>
                          <a:cs typeface="Calibri" pitchFamily="34" charset="0"/>
                        </a:rPr>
                        <a:t>Tribunal</a:t>
                      </a:r>
                      <a:r>
                        <a:rPr lang="fr-FR" sz="1400" b="1" baseline="0" dirty="0" smtClean="0">
                          <a:solidFill>
                            <a:schemeClr val="tx1"/>
                          </a:solidFill>
                          <a:latin typeface="Calibri" pitchFamily="34" charset="0"/>
                          <a:ea typeface="Calibri"/>
                          <a:cs typeface="Calibri" pitchFamily="34" charset="0"/>
                        </a:rPr>
                        <a:t> de commerce </a:t>
                      </a:r>
                      <a:endParaRPr lang="fr-FR" sz="1400" b="1" dirty="0">
                        <a:solidFill>
                          <a:schemeClr val="tx1"/>
                        </a:solidFill>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Comité d’entreprise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smtClean="0">
                          <a:solidFill>
                            <a:schemeClr val="tx1"/>
                          </a:solidFill>
                          <a:latin typeface="Calibri" pitchFamily="34" charset="0"/>
                          <a:ea typeface="Calibri"/>
                          <a:cs typeface="Calibri" pitchFamily="34" charset="0"/>
                        </a:rPr>
                        <a:t>Assemblée</a:t>
                      </a: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générale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55515">
                <a:tc>
                  <a:txBody>
                    <a:bodyPr/>
                    <a:lstStyle/>
                    <a:p>
                      <a:pPr algn="l">
                        <a:lnSpc>
                          <a:spcPct val="115000"/>
                        </a:lnSpc>
                        <a:spcAft>
                          <a:spcPts val="0"/>
                        </a:spcAft>
                      </a:pPr>
                      <a:r>
                        <a:rPr lang="fr-FR" sz="1800" dirty="0" smtClean="0">
                          <a:latin typeface="Calibri" pitchFamily="34" charset="0"/>
                          <a:ea typeface="Calibri"/>
                          <a:cs typeface="Calibri" pitchFamily="34" charset="0"/>
                        </a:rPr>
                        <a:t>La délibération du conseil d’administration ou du conseil de surveillance est communiquée au comité d’entreprise.</a:t>
                      </a:r>
                    </a:p>
                    <a:p>
                      <a:pPr algn="l">
                        <a:lnSpc>
                          <a:spcPct val="115000"/>
                        </a:lnSpc>
                        <a:spcAft>
                          <a:spcPts val="0"/>
                        </a:spcAft>
                      </a:pPr>
                      <a:r>
                        <a:rPr lang="fr-FR" sz="1800" b="1" dirty="0" smtClean="0">
                          <a:latin typeface="Calibri" pitchFamily="34" charset="0"/>
                          <a:ea typeface="Calibri"/>
                          <a:cs typeface="Calibri" pitchFamily="34" charset="0"/>
                        </a:rPr>
                        <a:t>Le commissaire aux comptes en informe le président du tribunal de </a:t>
                      </a:r>
                      <a:r>
                        <a:rPr lang="fr-FR" sz="2000" b="1" dirty="0" smtClean="0">
                          <a:latin typeface="Calibri" pitchFamily="34" charset="0"/>
                          <a:ea typeface="Calibri"/>
                          <a:cs typeface="Calibri" pitchFamily="34" charset="0"/>
                        </a:rPr>
                        <a:t>commerce. »</a:t>
                      </a:r>
                      <a:endParaRPr lang="fr-FR" sz="2000" dirty="0" smtClean="0">
                        <a:latin typeface="Calibri" pitchFamily="34" charset="0"/>
                        <a:ea typeface="Calibri"/>
                        <a:cs typeface="Calibri" pitchFamily="34" charset="0"/>
                      </a:endParaRPr>
                    </a:p>
                    <a:p>
                      <a:pPr>
                        <a:lnSpc>
                          <a:spcPct val="115000"/>
                        </a:lnSpc>
                        <a:spcAft>
                          <a:spcPts val="0"/>
                        </a:spcAft>
                      </a:pPr>
                      <a:endParaRPr lang="fr-FR" sz="1800" b="0" dirty="0">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3600" b="1" dirty="0">
                        <a:latin typeface="Calibri" pitchFamily="34" charset="0"/>
                        <a:ea typeface="Calibri"/>
                        <a:cs typeface="Calibri" pitchFamily="34" charset="0"/>
                      </a:endParaRPr>
                    </a:p>
                    <a:p>
                      <a:pPr algn="ctr">
                        <a:lnSpc>
                          <a:spcPct val="115000"/>
                        </a:lnSpc>
                        <a:spcAft>
                          <a:spcPts val="0"/>
                        </a:spcAft>
                      </a:pPr>
                      <a:r>
                        <a:rPr lang="fr-FR" sz="3600" b="1" dirty="0">
                          <a:latin typeface="Calibri" pitchFamily="34" charset="0"/>
                          <a:ea typeface="Calibri"/>
                          <a:cs typeface="Calibri" pitchFamily="34" charset="0"/>
                        </a:rPr>
                        <a:t>×</a:t>
                      </a:r>
                    </a:p>
                  </a:txBody>
                  <a:tcPr marL="60010" marR="600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3600" b="1" dirty="0">
                        <a:latin typeface="Calibri" pitchFamily="34" charset="0"/>
                        <a:ea typeface="Calibri"/>
                        <a:cs typeface="Calibri" pitchFamily="34" charset="0"/>
                      </a:endParaRPr>
                    </a:p>
                    <a:p>
                      <a:pPr algn="ctr">
                        <a:lnSpc>
                          <a:spcPct val="115000"/>
                        </a:lnSpc>
                        <a:spcAft>
                          <a:spcPts val="0"/>
                        </a:spcAft>
                      </a:pPr>
                      <a:r>
                        <a:rPr lang="fr-FR" sz="3600" b="1" dirty="0">
                          <a:latin typeface="Calibri" pitchFamily="34" charset="0"/>
                          <a:ea typeface="Calibri"/>
                          <a:cs typeface="Calibri" pitchFamily="34" charset="0"/>
                        </a:rPr>
                        <a:t>×</a:t>
                      </a:r>
                    </a:p>
                  </a:txBody>
                  <a:tcPr marL="60010" marR="600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3600" b="1" dirty="0">
                        <a:latin typeface="Calibri" pitchFamily="34" charset="0"/>
                        <a:ea typeface="Calibri"/>
                        <a:cs typeface="Calibri" pitchFamily="34" charset="0"/>
                      </a:endParaRPr>
                    </a:p>
                    <a:p>
                      <a:pPr algn="ctr">
                        <a:lnSpc>
                          <a:spcPct val="115000"/>
                        </a:lnSpc>
                        <a:spcAft>
                          <a:spcPts val="0"/>
                        </a:spcAft>
                      </a:pPr>
                      <a:r>
                        <a:rPr lang="fr-FR" sz="3600" b="1" dirty="0">
                          <a:latin typeface="Calibri" pitchFamily="34" charset="0"/>
                          <a:ea typeface="Calibri"/>
                          <a:cs typeface="Calibri" pitchFamily="34" charset="0"/>
                        </a:rPr>
                        <a:t>×</a:t>
                      </a:r>
                    </a:p>
                  </a:txBody>
                  <a:tcPr marL="60010" marR="600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3600" b="1" dirty="0">
                        <a:latin typeface="Calibri" pitchFamily="34" charset="0"/>
                        <a:ea typeface="Calibri"/>
                        <a:cs typeface="Calibri" pitchFamily="34" charset="0"/>
                      </a:endParaRPr>
                    </a:p>
                    <a:p>
                      <a:pPr algn="ctr">
                        <a:lnSpc>
                          <a:spcPct val="115000"/>
                        </a:lnSpc>
                        <a:spcAft>
                          <a:spcPts val="0"/>
                        </a:spcAft>
                      </a:pPr>
                      <a:r>
                        <a:rPr lang="fr-FR" sz="3600" b="1" dirty="0">
                          <a:latin typeface="Calibri" pitchFamily="34" charset="0"/>
                          <a:ea typeface="Calibri"/>
                          <a:cs typeface="Calibri" pitchFamily="34" charset="0"/>
                        </a:rPr>
                        <a:t>×</a:t>
                      </a:r>
                    </a:p>
                  </a:txBody>
                  <a:tcPr marL="60010" marR="600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3600" b="1" dirty="0">
                        <a:latin typeface="Calibri" pitchFamily="34" charset="0"/>
                        <a:ea typeface="Calibri"/>
                        <a:cs typeface="Calibri" pitchFamily="34" charset="0"/>
                      </a:endParaRPr>
                    </a:p>
                    <a:p>
                      <a:pPr algn="ctr">
                        <a:lnSpc>
                          <a:spcPct val="115000"/>
                        </a:lnSpc>
                        <a:spcAft>
                          <a:spcPts val="0"/>
                        </a:spcAft>
                      </a:pPr>
                      <a:r>
                        <a:rPr lang="fr-FR" sz="3600" b="1" dirty="0">
                          <a:latin typeface="Calibri" pitchFamily="34" charset="0"/>
                          <a:ea typeface="Calibri"/>
                          <a:cs typeface="Calibri" pitchFamily="34" charset="0"/>
                        </a:rPr>
                        <a:t>×</a:t>
                      </a:r>
                    </a:p>
                  </a:txBody>
                  <a:tcPr marL="60010" marR="600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b="0" dirty="0">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Espace réservé du numéro de diapositive 2"/>
          <p:cNvSpPr>
            <a:spLocks noGrp="1"/>
          </p:cNvSpPr>
          <p:nvPr>
            <p:ph type="sldNum" sz="quarter" idx="12"/>
          </p:nvPr>
        </p:nvSpPr>
        <p:spPr>
          <a:xfrm>
            <a:off x="8686800" y="6381750"/>
            <a:ext cx="457200" cy="476250"/>
          </a:xfrm>
        </p:spPr>
        <p:txBody>
          <a:bodyPr/>
          <a:lstStyle/>
          <a:p>
            <a:fld id="{063F0A9B-01CE-425F-AEE1-50730F35B5A0}" type="slidenum">
              <a:rPr lang="fr-FR" sz="2000" smtClean="0">
                <a:solidFill>
                  <a:schemeClr val="tx1"/>
                </a:solidFill>
              </a:rPr>
              <a:pPr/>
              <a:t>14</a:t>
            </a:fld>
            <a:endParaRPr lang="fr-FR" sz="2000">
              <a:solidFill>
                <a:schemeClr val="tx1"/>
              </a:solidFill>
            </a:endParaRP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214282" y="116814"/>
          <a:ext cx="8929718" cy="6612747"/>
        </p:xfrm>
        <a:graphic>
          <a:graphicData uri="http://schemas.openxmlformats.org/drawingml/2006/table">
            <a:tbl>
              <a:tblPr/>
              <a:tblGrid>
                <a:gridCol w="2066381"/>
                <a:gridCol w="1153752"/>
                <a:gridCol w="908244"/>
                <a:gridCol w="1406572"/>
                <a:gridCol w="1070454"/>
                <a:gridCol w="1069727"/>
                <a:gridCol w="1254588"/>
              </a:tblGrid>
              <a:tr h="1114930">
                <a:tc>
                  <a:txBody>
                    <a:bodyPr/>
                    <a:lstStyle/>
                    <a:p>
                      <a:pPr>
                        <a:lnSpc>
                          <a:spcPct val="115000"/>
                        </a:lnSpc>
                        <a:spcAft>
                          <a:spcPts val="0"/>
                        </a:spcAft>
                      </a:pPr>
                      <a:r>
                        <a:rPr lang="fr-FR" sz="1400" b="1" dirty="0" smtClean="0">
                          <a:solidFill>
                            <a:schemeClr val="tx1"/>
                          </a:solidFill>
                          <a:latin typeface="Calibri" pitchFamily="34" charset="0"/>
                          <a:ea typeface="Calibri"/>
                          <a:cs typeface="Calibri" pitchFamily="34" charset="0"/>
                        </a:rPr>
                        <a:t>    </a:t>
                      </a:r>
                    </a:p>
                    <a:p>
                      <a:pPr>
                        <a:lnSpc>
                          <a:spcPct val="115000"/>
                        </a:lnSpc>
                        <a:spcAft>
                          <a:spcPts val="0"/>
                        </a:spcAft>
                      </a:pPr>
                      <a:endParaRPr lang="fr-FR" sz="1400" b="1" dirty="0" smtClean="0">
                        <a:solidFill>
                          <a:schemeClr val="tx1"/>
                        </a:solidFill>
                        <a:latin typeface="Calibri" pitchFamily="34" charset="0"/>
                        <a:ea typeface="Calibri"/>
                        <a:cs typeface="Calibri" pitchFamily="34" charset="0"/>
                      </a:endParaRPr>
                    </a:p>
                    <a:p>
                      <a:pPr>
                        <a:lnSpc>
                          <a:spcPct val="115000"/>
                        </a:lnSpc>
                        <a:spcAft>
                          <a:spcPts val="0"/>
                        </a:spcAft>
                      </a:pPr>
                      <a:r>
                        <a:rPr lang="fr-FR" sz="1400" b="1" dirty="0" smtClean="0">
                          <a:solidFill>
                            <a:schemeClr val="tx1"/>
                          </a:solidFill>
                          <a:latin typeface="Calibri" pitchFamily="34" charset="0"/>
                          <a:ea typeface="Calibri"/>
                          <a:cs typeface="Calibri" pitchFamily="34" charset="0"/>
                        </a:rPr>
                        <a:t>        Texte </a:t>
                      </a:r>
                      <a:r>
                        <a:rPr lang="fr-FR" sz="1400" b="1" dirty="0">
                          <a:solidFill>
                            <a:schemeClr val="tx1"/>
                          </a:solidFill>
                          <a:latin typeface="Calibri" pitchFamily="34" charset="0"/>
                          <a:ea typeface="Calibri"/>
                          <a:cs typeface="Calibri" pitchFamily="34" charset="0"/>
                        </a:rPr>
                        <a:t>de la loi </a:t>
                      </a:r>
                    </a:p>
                    <a:p>
                      <a:pPr>
                        <a:lnSpc>
                          <a:spcPct val="115000"/>
                        </a:lnSpc>
                        <a:spcAft>
                          <a:spcPts val="0"/>
                        </a:spcAft>
                      </a:pPr>
                      <a:r>
                        <a:rPr lang="fr-FR" sz="1400" b="1" dirty="0" smtClean="0">
                          <a:solidFill>
                            <a:schemeClr val="tx1"/>
                          </a:solidFill>
                          <a:latin typeface="Calibri" pitchFamily="34" charset="0"/>
                          <a:ea typeface="Calibri"/>
                          <a:cs typeface="Calibri" pitchFamily="34" charset="0"/>
                        </a:rPr>
                        <a:t>    (</a:t>
                      </a:r>
                      <a:r>
                        <a:rPr lang="fr-FR" sz="1400" b="1" dirty="0">
                          <a:solidFill>
                            <a:schemeClr val="tx1"/>
                          </a:solidFill>
                          <a:latin typeface="Calibri" pitchFamily="34" charset="0"/>
                          <a:ea typeface="Calibri"/>
                          <a:cs typeface="Calibri" pitchFamily="34" charset="0"/>
                        </a:rPr>
                        <a:t>art .230-1) (SA)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smtClean="0">
                          <a:solidFill>
                            <a:schemeClr val="tx1"/>
                          </a:solidFill>
                          <a:latin typeface="Calibri" pitchFamily="34" charset="0"/>
                          <a:ea typeface="Calibri"/>
                          <a:cs typeface="Calibri" pitchFamily="34" charset="0"/>
                        </a:rPr>
                        <a:t>Commissaire</a:t>
                      </a:r>
                      <a:r>
                        <a:rPr lang="fr-FR" sz="1400" b="1" baseline="0" dirty="0" smtClean="0">
                          <a:solidFill>
                            <a:schemeClr val="tx1"/>
                          </a:solidFill>
                          <a:latin typeface="Calibri" pitchFamily="34" charset="0"/>
                          <a:ea typeface="Calibri"/>
                          <a:cs typeface="Calibri" pitchFamily="34" charset="0"/>
                        </a:rPr>
                        <a:t> </a:t>
                      </a: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Aux</a:t>
                      </a:r>
                    </a:p>
                    <a:p>
                      <a:pPr algn="ctr">
                        <a:lnSpc>
                          <a:spcPct val="115000"/>
                        </a:lnSpc>
                        <a:spcAft>
                          <a:spcPts val="0"/>
                        </a:spcAft>
                      </a:pPr>
                      <a:r>
                        <a:rPr lang="fr-FR" sz="1400" b="1" dirty="0" smtClean="0">
                          <a:solidFill>
                            <a:schemeClr val="tx1"/>
                          </a:solidFill>
                          <a:latin typeface="Calibri" pitchFamily="34" charset="0"/>
                          <a:ea typeface="Calibri"/>
                          <a:cs typeface="Calibri" pitchFamily="34" charset="0"/>
                        </a:rPr>
                        <a:t>comptes</a:t>
                      </a:r>
                      <a:endParaRPr lang="fr-FR" sz="1400" b="1" dirty="0">
                        <a:solidFill>
                          <a:schemeClr val="tx1"/>
                        </a:solidFill>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Président du conseil ou du directoire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Conseil </a:t>
                      </a:r>
                      <a:r>
                        <a:rPr lang="fr-FR" sz="1400" b="1" dirty="0" smtClean="0">
                          <a:solidFill>
                            <a:schemeClr val="tx1"/>
                          </a:solidFill>
                          <a:latin typeface="Calibri" pitchFamily="34" charset="0"/>
                          <a:ea typeface="Calibri"/>
                          <a:cs typeface="Calibri" pitchFamily="34" charset="0"/>
                        </a:rPr>
                        <a:t>d’administration </a:t>
                      </a:r>
                      <a:r>
                        <a:rPr lang="fr-FR" sz="1400" b="1" dirty="0">
                          <a:solidFill>
                            <a:schemeClr val="tx1"/>
                          </a:solidFill>
                          <a:latin typeface="Calibri" pitchFamily="34" charset="0"/>
                          <a:ea typeface="Calibri"/>
                          <a:cs typeface="Calibri" pitchFamily="34" charset="0"/>
                        </a:rPr>
                        <a:t>ou de directoire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Président du </a:t>
                      </a:r>
                      <a:r>
                        <a:rPr lang="fr-FR" sz="1400" b="1" dirty="0" smtClean="0">
                          <a:solidFill>
                            <a:schemeClr val="tx1"/>
                          </a:solidFill>
                          <a:latin typeface="Calibri" pitchFamily="34" charset="0"/>
                          <a:ea typeface="Calibri"/>
                          <a:cs typeface="Calibri" pitchFamily="34" charset="0"/>
                        </a:rPr>
                        <a:t>Tribunal</a:t>
                      </a:r>
                      <a:r>
                        <a:rPr lang="fr-FR" sz="1400" b="1" baseline="0" dirty="0" smtClean="0">
                          <a:solidFill>
                            <a:schemeClr val="tx1"/>
                          </a:solidFill>
                          <a:latin typeface="Calibri" pitchFamily="34" charset="0"/>
                          <a:ea typeface="Calibri"/>
                          <a:cs typeface="Calibri" pitchFamily="34" charset="0"/>
                        </a:rPr>
                        <a:t> de commerce </a:t>
                      </a:r>
                      <a:endParaRPr lang="fr-FR" sz="1400" b="1" dirty="0">
                        <a:solidFill>
                          <a:schemeClr val="tx1"/>
                        </a:solidFill>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Comité d’entreprise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smtClean="0">
                          <a:solidFill>
                            <a:schemeClr val="tx1"/>
                          </a:solidFill>
                          <a:latin typeface="Calibri" pitchFamily="34" charset="0"/>
                          <a:ea typeface="Calibri"/>
                          <a:cs typeface="Calibri" pitchFamily="34" charset="0"/>
                        </a:rPr>
                        <a:t>Assemblée</a:t>
                      </a: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générale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85927">
                <a:tc>
                  <a:txBody>
                    <a:bodyPr/>
                    <a:lstStyle/>
                    <a:p>
                      <a:pPr>
                        <a:lnSpc>
                          <a:spcPct val="115000"/>
                        </a:lnSpc>
                        <a:spcAft>
                          <a:spcPts val="0"/>
                        </a:spcAft>
                      </a:pPr>
                      <a:r>
                        <a:rPr lang="fr-FR" sz="1800" b="1" dirty="0">
                          <a:latin typeface="Calibri" pitchFamily="34" charset="0"/>
                          <a:ea typeface="Calibri"/>
                          <a:cs typeface="Calibri" pitchFamily="34" charset="0"/>
                        </a:rPr>
                        <a:t>Phase 3 : </a:t>
                      </a:r>
                      <a:endParaRPr lang="fr-FR" sz="1800" dirty="0">
                        <a:latin typeface="Calibri" pitchFamily="34" charset="0"/>
                        <a:ea typeface="Calibri"/>
                        <a:cs typeface="Calibri" pitchFamily="34" charset="0"/>
                      </a:endParaRPr>
                    </a:p>
                    <a:p>
                      <a:pPr>
                        <a:lnSpc>
                          <a:spcPct val="115000"/>
                        </a:lnSpc>
                        <a:spcAft>
                          <a:spcPts val="0"/>
                        </a:spcAft>
                      </a:pPr>
                      <a:r>
                        <a:rPr lang="fr-FR" sz="1800" dirty="0">
                          <a:latin typeface="Calibri" pitchFamily="34" charset="0"/>
                          <a:ea typeface="Calibri"/>
                          <a:cs typeface="Calibri" pitchFamily="34" charset="0"/>
                        </a:rPr>
                        <a:t>«  En cas d’inobservation de ces dispositions ou s’il constate qu’en dépit des décisions prises la continuité de l’exploitation demeure </a:t>
                      </a:r>
                      <a:r>
                        <a:rPr lang="fr-FR" sz="1800" dirty="0" smtClean="0">
                          <a:latin typeface="Calibri" pitchFamily="34" charset="0"/>
                          <a:ea typeface="Calibri"/>
                          <a:cs typeface="Calibri" pitchFamily="34" charset="0"/>
                        </a:rPr>
                        <a:t>compromise</a:t>
                      </a:r>
                      <a:r>
                        <a:rPr lang="fr-FR" sz="1800" dirty="0">
                          <a:latin typeface="Calibri" pitchFamily="34" charset="0"/>
                          <a:ea typeface="Calibri"/>
                          <a:cs typeface="Calibri" pitchFamily="34" charset="0"/>
                        </a:rPr>
                        <a:t>, le commissaire aux comptes établit un rapport spécial qui est présenté </a:t>
                      </a:r>
                      <a:r>
                        <a:rPr lang="fr-FR" sz="1800" dirty="0" smtClean="0">
                          <a:latin typeface="Calibri" pitchFamily="34" charset="0"/>
                          <a:ea typeface="Calibri"/>
                          <a:cs typeface="Calibri" pitchFamily="34" charset="0"/>
                        </a:rPr>
                        <a:t>à</a:t>
                      </a:r>
                      <a:r>
                        <a:rPr lang="fr-FR" sz="1800" baseline="0" dirty="0" smtClean="0">
                          <a:latin typeface="Calibri" pitchFamily="34" charset="0"/>
                          <a:ea typeface="Calibri"/>
                          <a:cs typeface="Calibri" pitchFamily="34" charset="0"/>
                        </a:rPr>
                        <a:t> </a:t>
                      </a:r>
                      <a:r>
                        <a:rPr lang="fr-FR" sz="1800" dirty="0" smtClean="0">
                          <a:latin typeface="Calibri" pitchFamily="34" charset="0"/>
                          <a:ea typeface="Calibri"/>
                          <a:cs typeface="Calibri" pitchFamily="34" charset="0"/>
                        </a:rPr>
                        <a:t>la </a:t>
                      </a:r>
                      <a:r>
                        <a:rPr lang="fr-FR" sz="1800" dirty="0">
                          <a:latin typeface="Calibri" pitchFamily="34" charset="0"/>
                          <a:ea typeface="Calibri"/>
                          <a:cs typeface="Calibri" pitchFamily="34" charset="0"/>
                        </a:rPr>
                        <a:t>prochaine assemblée générale des </a:t>
                      </a:r>
                      <a:r>
                        <a:rPr lang="fr-FR" sz="1800" dirty="0" smtClean="0">
                          <a:latin typeface="Calibri" pitchFamily="34" charset="0"/>
                          <a:ea typeface="Calibri"/>
                          <a:cs typeface="Calibri" pitchFamily="34" charset="0"/>
                        </a:rPr>
                        <a:t>actionnaires.»</a:t>
                      </a:r>
                      <a:endParaRPr lang="fr-FR" sz="1800" dirty="0">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3600" b="1" dirty="0">
                        <a:latin typeface="Calibri" pitchFamily="34" charset="0"/>
                        <a:ea typeface="Calibri"/>
                        <a:cs typeface="Calibri" pitchFamily="34" charset="0"/>
                      </a:endParaRPr>
                    </a:p>
                    <a:p>
                      <a:pPr algn="ctr">
                        <a:lnSpc>
                          <a:spcPct val="115000"/>
                        </a:lnSpc>
                        <a:spcAft>
                          <a:spcPts val="0"/>
                        </a:spcAft>
                      </a:pPr>
                      <a:r>
                        <a:rPr lang="fr-FR" sz="3600" b="1" dirty="0">
                          <a:latin typeface="Calibri" pitchFamily="34" charset="0"/>
                          <a:ea typeface="Calibri"/>
                          <a:cs typeface="Calibri"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3600" b="1" dirty="0">
                        <a:latin typeface="Calibri" pitchFamily="34" charset="0"/>
                        <a:ea typeface="Calibri"/>
                        <a:cs typeface="Calibri" pitchFamily="34" charset="0"/>
                      </a:endParaRPr>
                    </a:p>
                    <a:p>
                      <a:pPr algn="ctr">
                        <a:lnSpc>
                          <a:spcPct val="115000"/>
                        </a:lnSpc>
                        <a:spcAft>
                          <a:spcPts val="0"/>
                        </a:spcAft>
                      </a:pPr>
                      <a:r>
                        <a:rPr lang="fr-FR" sz="3600" b="1" dirty="0">
                          <a:latin typeface="Calibri" pitchFamily="34" charset="0"/>
                          <a:ea typeface="Calibri"/>
                          <a:cs typeface="Calibri"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3600" dirty="0">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3600" dirty="0">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3600" b="1" dirty="0">
                        <a:latin typeface="Calibri" pitchFamily="34" charset="0"/>
                        <a:ea typeface="Calibri"/>
                        <a:cs typeface="Calibri" pitchFamily="34" charset="0"/>
                      </a:endParaRPr>
                    </a:p>
                    <a:p>
                      <a:pPr algn="ctr">
                        <a:lnSpc>
                          <a:spcPct val="115000"/>
                        </a:lnSpc>
                        <a:spcAft>
                          <a:spcPts val="0"/>
                        </a:spcAft>
                      </a:pPr>
                      <a:r>
                        <a:rPr lang="fr-FR" sz="3600" b="1" dirty="0">
                          <a:latin typeface="Calibri" pitchFamily="34" charset="0"/>
                          <a:ea typeface="Calibri"/>
                          <a:cs typeface="Calibri"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3600" b="1" dirty="0">
                        <a:latin typeface="Calibri" pitchFamily="34" charset="0"/>
                        <a:ea typeface="Calibri"/>
                        <a:cs typeface="Calibri" pitchFamily="34" charset="0"/>
                      </a:endParaRPr>
                    </a:p>
                    <a:p>
                      <a:pPr algn="ctr">
                        <a:lnSpc>
                          <a:spcPct val="115000"/>
                        </a:lnSpc>
                        <a:spcAft>
                          <a:spcPts val="0"/>
                        </a:spcAft>
                      </a:pPr>
                      <a:r>
                        <a:rPr lang="fr-FR" sz="3600" b="1" dirty="0">
                          <a:latin typeface="Calibri" pitchFamily="34" charset="0"/>
                          <a:ea typeface="Calibri"/>
                          <a:cs typeface="Calibri"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Espace réservé du numéro de diapositive 2"/>
          <p:cNvSpPr>
            <a:spLocks noGrp="1"/>
          </p:cNvSpPr>
          <p:nvPr>
            <p:ph type="sldNum" sz="quarter" idx="12"/>
          </p:nvPr>
        </p:nvSpPr>
        <p:spPr/>
        <p:txBody>
          <a:bodyPr/>
          <a:lstStyle/>
          <a:p>
            <a:fld id="{063F0A9B-01CE-425F-AEE1-50730F35B5A0}" type="slidenum">
              <a:rPr lang="fr-FR" sz="2000" smtClean="0">
                <a:solidFill>
                  <a:schemeClr val="tx1"/>
                </a:solidFill>
              </a:rPr>
              <a:pPr/>
              <a:t>15</a:t>
            </a:fld>
            <a:endParaRPr lang="fr-FR" sz="2000" dirty="0">
              <a:solidFill>
                <a:schemeClr val="tx1"/>
              </a:solidFill>
            </a:endParaRP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214283" y="0"/>
          <a:ext cx="8929719" cy="6715148"/>
        </p:xfrm>
        <a:graphic>
          <a:graphicData uri="http://schemas.openxmlformats.org/drawingml/2006/table">
            <a:tbl>
              <a:tblPr/>
              <a:tblGrid>
                <a:gridCol w="2160425"/>
                <a:gridCol w="1040162"/>
                <a:gridCol w="922712"/>
                <a:gridCol w="1428977"/>
                <a:gridCol w="1087507"/>
                <a:gridCol w="1086767"/>
                <a:gridCol w="1203169"/>
              </a:tblGrid>
              <a:tr h="1270433">
                <a:tc>
                  <a:txBody>
                    <a:bodyPr/>
                    <a:lstStyle/>
                    <a:p>
                      <a:pPr>
                        <a:lnSpc>
                          <a:spcPct val="115000"/>
                        </a:lnSpc>
                        <a:spcAft>
                          <a:spcPts val="0"/>
                        </a:spcAft>
                      </a:pPr>
                      <a:r>
                        <a:rPr lang="fr-FR" sz="1400" b="1" dirty="0" smtClean="0">
                          <a:solidFill>
                            <a:schemeClr val="tx1"/>
                          </a:solidFill>
                          <a:latin typeface="Calibri" pitchFamily="34" charset="0"/>
                          <a:ea typeface="Calibri"/>
                          <a:cs typeface="Calibri" pitchFamily="34" charset="0"/>
                        </a:rPr>
                        <a:t>    </a:t>
                      </a:r>
                    </a:p>
                    <a:p>
                      <a:pPr>
                        <a:lnSpc>
                          <a:spcPct val="115000"/>
                        </a:lnSpc>
                        <a:spcAft>
                          <a:spcPts val="0"/>
                        </a:spcAft>
                      </a:pPr>
                      <a:endParaRPr lang="fr-FR" sz="1400" b="1" dirty="0" smtClean="0">
                        <a:solidFill>
                          <a:schemeClr val="tx1"/>
                        </a:solidFill>
                        <a:latin typeface="Calibri" pitchFamily="34" charset="0"/>
                        <a:ea typeface="Calibri"/>
                        <a:cs typeface="Calibri" pitchFamily="34" charset="0"/>
                      </a:endParaRPr>
                    </a:p>
                    <a:p>
                      <a:pPr>
                        <a:lnSpc>
                          <a:spcPct val="115000"/>
                        </a:lnSpc>
                        <a:spcAft>
                          <a:spcPts val="0"/>
                        </a:spcAft>
                      </a:pPr>
                      <a:r>
                        <a:rPr lang="fr-FR" sz="1400" b="1" dirty="0" smtClean="0">
                          <a:solidFill>
                            <a:schemeClr val="tx1"/>
                          </a:solidFill>
                          <a:latin typeface="Calibri" pitchFamily="34" charset="0"/>
                          <a:ea typeface="Calibri"/>
                          <a:cs typeface="Calibri" pitchFamily="34" charset="0"/>
                        </a:rPr>
                        <a:t>        Texte </a:t>
                      </a:r>
                      <a:r>
                        <a:rPr lang="fr-FR" sz="1400" b="1" dirty="0">
                          <a:solidFill>
                            <a:schemeClr val="tx1"/>
                          </a:solidFill>
                          <a:latin typeface="Calibri" pitchFamily="34" charset="0"/>
                          <a:ea typeface="Calibri"/>
                          <a:cs typeface="Calibri" pitchFamily="34" charset="0"/>
                        </a:rPr>
                        <a:t>de la loi </a:t>
                      </a:r>
                    </a:p>
                    <a:p>
                      <a:pPr>
                        <a:lnSpc>
                          <a:spcPct val="115000"/>
                        </a:lnSpc>
                        <a:spcAft>
                          <a:spcPts val="0"/>
                        </a:spcAft>
                      </a:pPr>
                      <a:r>
                        <a:rPr lang="fr-FR" sz="1400" b="1" dirty="0" smtClean="0">
                          <a:solidFill>
                            <a:schemeClr val="tx1"/>
                          </a:solidFill>
                          <a:latin typeface="Calibri" pitchFamily="34" charset="0"/>
                          <a:ea typeface="Calibri"/>
                          <a:cs typeface="Calibri" pitchFamily="34" charset="0"/>
                        </a:rPr>
                        <a:t>    (</a:t>
                      </a:r>
                      <a:r>
                        <a:rPr lang="fr-FR" sz="1400" b="1" dirty="0">
                          <a:solidFill>
                            <a:schemeClr val="tx1"/>
                          </a:solidFill>
                          <a:latin typeface="Calibri" pitchFamily="34" charset="0"/>
                          <a:ea typeface="Calibri"/>
                          <a:cs typeface="Calibri" pitchFamily="34" charset="0"/>
                        </a:rPr>
                        <a:t>art .230-1) (SA)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smtClean="0">
                          <a:solidFill>
                            <a:schemeClr val="tx1"/>
                          </a:solidFill>
                          <a:latin typeface="Calibri" pitchFamily="34" charset="0"/>
                          <a:ea typeface="Calibri"/>
                          <a:cs typeface="Calibri" pitchFamily="34" charset="0"/>
                        </a:rPr>
                        <a:t>CAC</a:t>
                      </a:r>
                      <a:endParaRPr lang="fr-FR" sz="1400" b="1" dirty="0">
                        <a:solidFill>
                          <a:schemeClr val="tx1"/>
                        </a:solidFill>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Président du conseil ou du directoire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Conseil </a:t>
                      </a:r>
                      <a:r>
                        <a:rPr lang="fr-FR" sz="1400" b="1" dirty="0" smtClean="0">
                          <a:solidFill>
                            <a:schemeClr val="tx1"/>
                          </a:solidFill>
                          <a:latin typeface="Calibri" pitchFamily="34" charset="0"/>
                          <a:ea typeface="Calibri"/>
                          <a:cs typeface="Calibri" pitchFamily="34" charset="0"/>
                        </a:rPr>
                        <a:t>d’administration </a:t>
                      </a:r>
                      <a:r>
                        <a:rPr lang="fr-FR" sz="1400" b="1" dirty="0">
                          <a:solidFill>
                            <a:schemeClr val="tx1"/>
                          </a:solidFill>
                          <a:latin typeface="Calibri" pitchFamily="34" charset="0"/>
                          <a:ea typeface="Calibri"/>
                          <a:cs typeface="Calibri" pitchFamily="34" charset="0"/>
                        </a:rPr>
                        <a:t>ou de directoire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Président du </a:t>
                      </a:r>
                      <a:r>
                        <a:rPr lang="fr-FR" sz="1400" b="1" dirty="0" smtClean="0">
                          <a:solidFill>
                            <a:schemeClr val="tx1"/>
                          </a:solidFill>
                          <a:latin typeface="Calibri" pitchFamily="34" charset="0"/>
                          <a:ea typeface="Calibri"/>
                          <a:cs typeface="Calibri" pitchFamily="34" charset="0"/>
                        </a:rPr>
                        <a:t>Tribunal</a:t>
                      </a:r>
                      <a:r>
                        <a:rPr lang="fr-FR" sz="1400" b="1" baseline="0" dirty="0" smtClean="0">
                          <a:solidFill>
                            <a:schemeClr val="tx1"/>
                          </a:solidFill>
                          <a:latin typeface="Calibri" pitchFamily="34" charset="0"/>
                          <a:ea typeface="Calibri"/>
                          <a:cs typeface="Calibri" pitchFamily="34" charset="0"/>
                        </a:rPr>
                        <a:t> de commerce </a:t>
                      </a:r>
                      <a:endParaRPr lang="fr-FR" sz="1400" b="1" dirty="0">
                        <a:solidFill>
                          <a:schemeClr val="tx1"/>
                        </a:solidFill>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Comité d’entreprise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smtClean="0">
                          <a:solidFill>
                            <a:schemeClr val="tx1"/>
                          </a:solidFill>
                          <a:latin typeface="Calibri" pitchFamily="34" charset="0"/>
                          <a:ea typeface="Calibri"/>
                          <a:cs typeface="Calibri" pitchFamily="34" charset="0"/>
                        </a:rPr>
                        <a:t>Assemblée</a:t>
                      </a:r>
                      <a:endParaRPr lang="fr-FR" sz="1400" b="1" dirty="0">
                        <a:solidFill>
                          <a:schemeClr val="tx1"/>
                        </a:solidFill>
                        <a:latin typeface="Calibri" pitchFamily="34" charset="0"/>
                        <a:ea typeface="Calibri"/>
                        <a:cs typeface="Calibri" pitchFamily="34" charset="0"/>
                      </a:endParaRPr>
                    </a:p>
                    <a:p>
                      <a:pPr algn="ctr">
                        <a:lnSpc>
                          <a:spcPct val="115000"/>
                        </a:lnSpc>
                        <a:spcAft>
                          <a:spcPts val="0"/>
                        </a:spcAft>
                      </a:pPr>
                      <a:r>
                        <a:rPr lang="fr-FR" sz="1400" b="1" dirty="0">
                          <a:solidFill>
                            <a:schemeClr val="tx1"/>
                          </a:solidFill>
                          <a:latin typeface="Calibri" pitchFamily="34" charset="0"/>
                          <a:ea typeface="Calibri"/>
                          <a:cs typeface="Calibri" pitchFamily="34" charset="0"/>
                        </a:rPr>
                        <a:t>générale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44715">
                <a:tc>
                  <a:txBody>
                    <a:bodyPr/>
                    <a:lstStyle/>
                    <a:p>
                      <a:pPr>
                        <a:lnSpc>
                          <a:spcPct val="115000"/>
                        </a:lnSpc>
                        <a:spcAft>
                          <a:spcPts val="0"/>
                        </a:spcAft>
                      </a:pPr>
                      <a:r>
                        <a:rPr lang="fr-FR" sz="1800" b="1" dirty="0">
                          <a:latin typeface="Calibri" pitchFamily="34" charset="0"/>
                          <a:ea typeface="Calibri"/>
                          <a:cs typeface="Calibri" pitchFamily="34" charset="0"/>
                        </a:rPr>
                        <a:t>Phase 4 :</a:t>
                      </a:r>
                      <a:endParaRPr lang="fr-FR" sz="1800" dirty="0">
                        <a:latin typeface="Calibri" pitchFamily="34" charset="0"/>
                        <a:ea typeface="Calibri"/>
                        <a:cs typeface="Calibri" pitchFamily="34" charset="0"/>
                      </a:endParaRPr>
                    </a:p>
                    <a:p>
                      <a:pPr>
                        <a:lnSpc>
                          <a:spcPct val="115000"/>
                        </a:lnSpc>
                        <a:spcAft>
                          <a:spcPts val="0"/>
                        </a:spcAft>
                      </a:pPr>
                      <a:r>
                        <a:rPr lang="fr-FR" sz="1800" dirty="0">
                          <a:latin typeface="Calibri" pitchFamily="34" charset="0"/>
                          <a:ea typeface="Calibri"/>
                          <a:cs typeface="Calibri" pitchFamily="34" charset="0"/>
                        </a:rPr>
                        <a:t>«  Si, à l’issue de la réunion de l’assemblée générale, le commissaire aux comptes constate que les décisions prises ne permettent pas d’assurer la continuité de l’exploitation, </a:t>
                      </a:r>
                      <a:r>
                        <a:rPr lang="fr-FR" sz="1800" b="1" dirty="0">
                          <a:latin typeface="Calibri" pitchFamily="34" charset="0"/>
                          <a:ea typeface="Calibri"/>
                          <a:cs typeface="Calibri" pitchFamily="34" charset="0"/>
                        </a:rPr>
                        <a:t>il informe de ses démarches le président du tribunal de commerce et lui en communique les résultats. </a:t>
                      </a:r>
                      <a:r>
                        <a:rPr lang="fr-FR" sz="1600" b="1" dirty="0">
                          <a:latin typeface="Calibri" pitchFamily="34" charset="0"/>
                          <a:ea typeface="Calibri"/>
                          <a:cs typeface="Calibri" pitchFamily="34" charset="0"/>
                        </a:rPr>
                        <a:t>»</a:t>
                      </a:r>
                      <a:endParaRPr lang="fr-FR" sz="1600" dirty="0">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3600" dirty="0">
                        <a:latin typeface="Calibri" pitchFamily="34" charset="0"/>
                        <a:ea typeface="Calibri"/>
                        <a:cs typeface="Calibri" pitchFamily="34" charset="0"/>
                      </a:endParaRPr>
                    </a:p>
                    <a:p>
                      <a:pPr algn="ctr">
                        <a:lnSpc>
                          <a:spcPct val="115000"/>
                        </a:lnSpc>
                        <a:spcAft>
                          <a:spcPts val="0"/>
                        </a:spcAft>
                      </a:pPr>
                      <a:r>
                        <a:rPr lang="fr-FR" sz="3600" b="1" dirty="0">
                          <a:latin typeface="Calibri" pitchFamily="34" charset="0"/>
                          <a:ea typeface="Calibri"/>
                          <a:cs typeface="Calibri"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3600" dirty="0">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3600" dirty="0">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3600" dirty="0">
                        <a:latin typeface="Calibri" pitchFamily="34" charset="0"/>
                        <a:ea typeface="Calibri"/>
                        <a:cs typeface="Calibri" pitchFamily="34" charset="0"/>
                      </a:endParaRPr>
                    </a:p>
                    <a:p>
                      <a:pPr algn="ctr">
                        <a:lnSpc>
                          <a:spcPct val="115000"/>
                        </a:lnSpc>
                        <a:spcAft>
                          <a:spcPts val="0"/>
                        </a:spcAft>
                      </a:pPr>
                      <a:r>
                        <a:rPr lang="fr-FR" sz="3600" dirty="0">
                          <a:latin typeface="Calibri" pitchFamily="34" charset="0"/>
                          <a:ea typeface="Calibri"/>
                          <a:cs typeface="Calibri"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3600" dirty="0">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3600" dirty="0">
                        <a:latin typeface="Calibri" pitchFamily="34" charset="0"/>
                        <a:ea typeface="Calibri"/>
                        <a:cs typeface="Calibri"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Espace réservé du numéro de diapositive 2"/>
          <p:cNvSpPr>
            <a:spLocks noGrp="1"/>
          </p:cNvSpPr>
          <p:nvPr>
            <p:ph type="sldNum" sz="quarter" idx="12"/>
          </p:nvPr>
        </p:nvSpPr>
        <p:spPr/>
        <p:txBody>
          <a:bodyPr/>
          <a:lstStyle/>
          <a:p>
            <a:fld id="{063F0A9B-01CE-425F-AEE1-50730F35B5A0}" type="slidenum">
              <a:rPr lang="fr-FR" sz="2000" smtClean="0">
                <a:solidFill>
                  <a:schemeClr val="tx1"/>
                </a:solidFill>
              </a:rPr>
              <a:pPr/>
              <a:t>16</a:t>
            </a:fld>
            <a:endParaRPr lang="fr-FR" sz="2000" dirty="0">
              <a:solidFill>
                <a:schemeClr val="tx1"/>
              </a:solidFill>
            </a:endParaRP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8686800" cy="1417638"/>
          </a:xfrm>
        </p:spPr>
        <p:txBody>
          <a:bodyPr>
            <a:noAutofit/>
          </a:bodyPr>
          <a:lstStyle/>
          <a:p>
            <a:pPr marL="514350" indent="-514350" algn="l"/>
            <a:r>
              <a:rPr lang="fr-FR" sz="3400" b="1" u="sng" dirty="0" smtClean="0">
                <a:solidFill>
                  <a:srgbClr val="FF0000"/>
                </a:solidFill>
              </a:rPr>
              <a:t/>
            </a:r>
            <a:br>
              <a:rPr lang="fr-FR" sz="3400" b="1" u="sng" dirty="0" smtClean="0">
                <a:solidFill>
                  <a:srgbClr val="FF0000"/>
                </a:solidFill>
              </a:rPr>
            </a:br>
            <a:r>
              <a:rPr lang="fr-FR" sz="3200" b="1" u="sng" dirty="0" smtClean="0">
                <a:solidFill>
                  <a:srgbClr val="FF0000"/>
                </a:solidFill>
                <a:latin typeface="Calibri" pitchFamily="34" charset="0"/>
                <a:cs typeface="Calibri" pitchFamily="34" charset="0"/>
              </a:rPr>
              <a:t>2 .Critères d’intervention du commissaire aux comptes:</a:t>
            </a:r>
            <a:r>
              <a:rPr lang="fr-FR" sz="3400" dirty="0" smtClean="0">
                <a:solidFill>
                  <a:srgbClr val="FF0000"/>
                </a:solidFill>
              </a:rPr>
              <a:t/>
            </a:r>
            <a:br>
              <a:rPr lang="fr-FR" sz="3400" dirty="0" smtClean="0">
                <a:solidFill>
                  <a:srgbClr val="FF0000"/>
                </a:solidFill>
              </a:rPr>
            </a:br>
            <a:endParaRPr lang="fr-FR" sz="3400" dirty="0">
              <a:solidFill>
                <a:srgbClr val="FF0000"/>
              </a:solidFill>
            </a:endParaRPr>
          </a:p>
        </p:txBody>
      </p:sp>
      <p:sp>
        <p:nvSpPr>
          <p:cNvPr id="3" name="Espace réservé du contenu 2"/>
          <p:cNvSpPr>
            <a:spLocks noGrp="1"/>
          </p:cNvSpPr>
          <p:nvPr>
            <p:ph idx="1"/>
          </p:nvPr>
        </p:nvSpPr>
        <p:spPr>
          <a:xfrm>
            <a:off x="285720" y="1214422"/>
            <a:ext cx="8401080" cy="5429288"/>
          </a:xfrm>
        </p:spPr>
        <p:txBody>
          <a:bodyPr>
            <a:normAutofit lnSpcReduction="10000"/>
          </a:bodyPr>
          <a:lstStyle/>
          <a:p>
            <a:pPr>
              <a:buNone/>
            </a:pPr>
            <a:r>
              <a:rPr lang="fr-FR" dirty="0" smtClean="0"/>
              <a:t>   </a:t>
            </a:r>
            <a:r>
              <a:rPr lang="fr-FR" dirty="0" smtClean="0">
                <a:latin typeface="Calibri" pitchFamily="34" charset="0"/>
                <a:cs typeface="Calibri" pitchFamily="34" charset="0"/>
              </a:rPr>
              <a:t>La norme relative à l’alerte est la suivante  :</a:t>
            </a:r>
          </a:p>
          <a:p>
            <a:pPr>
              <a:buNone/>
            </a:pPr>
            <a:r>
              <a:rPr lang="fr-FR" dirty="0" smtClean="0">
                <a:latin typeface="Calibri" pitchFamily="34" charset="0"/>
                <a:cs typeface="Calibri" pitchFamily="34" charset="0"/>
              </a:rPr>
              <a:t>   «En application des dispositions prévues par la loi, le commissaire aux comptes met en œuvre la procédure d’alerte lorsqu’il relève, à l’occasion de l’exercice de sa mission, des faits de nature à compromettre la continuité de l’exploitation». </a:t>
            </a:r>
          </a:p>
          <a:p>
            <a:pPr>
              <a:buNone/>
            </a:pPr>
            <a:r>
              <a:rPr lang="fr-FR" dirty="0" smtClean="0">
                <a:latin typeface="Calibri" pitchFamily="34" charset="0"/>
                <a:cs typeface="Calibri" pitchFamily="34" charset="0"/>
              </a:rPr>
              <a:t>   Si le critère d’intervention est lié à la continuité de l’exploitation, il convient d’examiner quels sont les faits concernés et comment le commissaire aux comptes peut les apprécier.</a:t>
            </a:r>
          </a:p>
          <a:p>
            <a:endParaRPr lang="fr-FR" dirty="0"/>
          </a:p>
        </p:txBody>
      </p:sp>
      <p:sp>
        <p:nvSpPr>
          <p:cNvPr id="4" name="Espace réservé du numéro de diapositive 3"/>
          <p:cNvSpPr>
            <a:spLocks noGrp="1"/>
          </p:cNvSpPr>
          <p:nvPr>
            <p:ph type="sldNum" sz="quarter" idx="12"/>
          </p:nvPr>
        </p:nvSpPr>
        <p:spPr/>
        <p:txBody>
          <a:bodyPr>
            <a:normAutofit fontScale="92500" lnSpcReduction="10000"/>
          </a:bodyPr>
          <a:lstStyle/>
          <a:p>
            <a:fld id="{0CD57435-6E18-4CE3-AE07-347B2EFFE933}" type="slidenum">
              <a:rPr lang="fr-FR" sz="2000" smtClean="0">
                <a:solidFill>
                  <a:schemeClr val="tx1"/>
                </a:solidFill>
              </a:rPr>
              <a:pPr/>
              <a:t>17</a:t>
            </a:fld>
            <a:endParaRPr lang="fr-FR" sz="2000" dirty="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472518" cy="6429420"/>
          </a:xfrm>
        </p:spPr>
        <p:txBody>
          <a:bodyPr/>
          <a:lstStyle/>
          <a:p>
            <a:pPr>
              <a:buNone/>
            </a:pPr>
            <a:r>
              <a:rPr lang="fr-FR" sz="3000" b="1" dirty="0" smtClean="0">
                <a:solidFill>
                  <a:schemeClr val="accent1">
                    <a:lumMod val="75000"/>
                  </a:schemeClr>
                </a:solidFill>
                <a:latin typeface="Calibri" pitchFamily="34" charset="0"/>
                <a:cs typeface="Calibri" pitchFamily="34" charset="0"/>
              </a:rPr>
              <a:t>A .Faits concernés</a:t>
            </a:r>
            <a:r>
              <a:rPr lang="fr-FR" b="1" dirty="0" smtClean="0">
                <a:solidFill>
                  <a:schemeClr val="accent1">
                    <a:lumMod val="75000"/>
                  </a:schemeClr>
                </a:solidFill>
                <a:latin typeface="Calibri" pitchFamily="34" charset="0"/>
                <a:cs typeface="Calibri" pitchFamily="34" charset="0"/>
              </a:rPr>
              <a:t> :</a:t>
            </a:r>
          </a:p>
          <a:p>
            <a:pPr>
              <a:buNone/>
            </a:pPr>
            <a:r>
              <a:rPr lang="fr-FR" b="1" dirty="0" smtClean="0">
                <a:solidFill>
                  <a:srgbClr val="00B050"/>
                </a:solidFill>
                <a:latin typeface="Calibri" pitchFamily="34" charset="0"/>
                <a:cs typeface="Calibri" pitchFamily="34" charset="0"/>
              </a:rPr>
              <a:t>     a. nature de faits :</a:t>
            </a:r>
          </a:p>
          <a:p>
            <a:pPr>
              <a:buNone/>
            </a:pPr>
            <a:r>
              <a:rPr lang="fr-FR" dirty="0" smtClean="0">
                <a:latin typeface="Calibri" pitchFamily="34" charset="0"/>
                <a:cs typeface="Calibri" pitchFamily="34" charset="0"/>
              </a:rPr>
              <a:t>    «  Les faits de nature à compromettre la continuité de l’exploitation concernent la situation financière de l’exploitation de l’entreprise et sont constitutifs d’événements de nature objective susceptibles d’affecter la poursuite de l’activité dans un avenir prévisible.</a:t>
            </a:r>
          </a:p>
          <a:p>
            <a:pPr>
              <a:buNone/>
            </a:pPr>
            <a:r>
              <a:rPr lang="fr-FR" dirty="0" smtClean="0">
                <a:latin typeface="Calibri" pitchFamily="34" charset="0"/>
                <a:cs typeface="Calibri" pitchFamily="34" charset="0"/>
              </a:rPr>
              <a:t>   Ces faits sont généralement constitutifs d’un ensemble d’événements convergents suffisamment préoccupants compte tenu du contexte particulier de l’entité. » </a:t>
            </a:r>
          </a:p>
          <a:p>
            <a:endParaRPr lang="fr-FR" dirty="0"/>
          </a:p>
        </p:txBody>
      </p:sp>
      <p:sp>
        <p:nvSpPr>
          <p:cNvPr id="4" name="Espace réservé du numéro de diapositive 3"/>
          <p:cNvSpPr>
            <a:spLocks noGrp="1"/>
          </p:cNvSpPr>
          <p:nvPr>
            <p:ph type="sldNum" sz="quarter" idx="12"/>
          </p:nvPr>
        </p:nvSpPr>
        <p:spPr/>
        <p:txBody>
          <a:bodyPr>
            <a:normAutofit fontScale="92500" lnSpcReduction="10000"/>
          </a:bodyPr>
          <a:lstStyle/>
          <a:p>
            <a:fld id="{0CD57435-6E18-4CE3-AE07-347B2EFFE933}" type="slidenum">
              <a:rPr lang="fr-FR" sz="2000" smtClean="0">
                <a:solidFill>
                  <a:schemeClr val="tx1"/>
                </a:solidFill>
              </a:rPr>
              <a:pPr/>
              <a:t>18</a:t>
            </a:fld>
            <a:endParaRPr lang="fr-FR" sz="2000" dirty="0">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472518" cy="6357982"/>
          </a:xfrm>
        </p:spPr>
        <p:txBody>
          <a:bodyPr>
            <a:normAutofit fontScale="92500" lnSpcReduction="10000"/>
          </a:bodyPr>
          <a:lstStyle/>
          <a:p>
            <a:pPr>
              <a:buNone/>
            </a:pPr>
            <a:r>
              <a:rPr lang="fr-FR" dirty="0" smtClean="0"/>
              <a:t>    </a:t>
            </a:r>
            <a:r>
              <a:rPr lang="fr-FR" b="1" dirty="0" smtClean="0">
                <a:latin typeface="Calibri" pitchFamily="34" charset="0"/>
                <a:cs typeface="Calibri" pitchFamily="34" charset="0"/>
              </a:rPr>
              <a:t>Exemples de faits</a:t>
            </a:r>
            <a:r>
              <a:rPr lang="fr-FR" dirty="0" smtClean="0">
                <a:latin typeface="Calibri" pitchFamily="34" charset="0"/>
                <a:cs typeface="Calibri" pitchFamily="34" charset="0"/>
              </a:rPr>
              <a:t>: </a:t>
            </a:r>
          </a:p>
          <a:p>
            <a:pPr lvl="0">
              <a:buFont typeface="Wingdings" pitchFamily="2" charset="2"/>
              <a:buChar char="Ø"/>
            </a:pPr>
            <a:r>
              <a:rPr lang="fr-FR" dirty="0" smtClean="0">
                <a:latin typeface="Calibri" pitchFamily="34" charset="0"/>
                <a:cs typeface="Calibri" pitchFamily="34" charset="0"/>
              </a:rPr>
              <a:t>Faits relatifs à la situation financière : </a:t>
            </a:r>
          </a:p>
          <a:p>
            <a:pPr lvl="0"/>
            <a:r>
              <a:rPr lang="fr-FR" dirty="0" smtClean="0">
                <a:latin typeface="Calibri" pitchFamily="34" charset="0"/>
                <a:cs typeface="Calibri" pitchFamily="34" charset="0"/>
              </a:rPr>
              <a:t>Capitaux propres négatifs,</a:t>
            </a:r>
          </a:p>
          <a:p>
            <a:pPr lvl="0"/>
            <a:r>
              <a:rPr lang="fr-FR" dirty="0" smtClean="0">
                <a:latin typeface="Calibri" pitchFamily="34" charset="0"/>
                <a:cs typeface="Calibri" pitchFamily="34" charset="0"/>
              </a:rPr>
              <a:t> Fonds de roulement très dégradé,</a:t>
            </a:r>
          </a:p>
          <a:p>
            <a:pPr lvl="0"/>
            <a:r>
              <a:rPr lang="fr-FR" dirty="0" smtClean="0">
                <a:latin typeface="Calibri" pitchFamily="34" charset="0"/>
                <a:cs typeface="Calibri" pitchFamily="34" charset="0"/>
              </a:rPr>
              <a:t> Augmentation considérable du besoin en fonds de roulement,</a:t>
            </a:r>
          </a:p>
          <a:p>
            <a:pPr lvl="0"/>
            <a:r>
              <a:rPr lang="fr-FR" dirty="0" smtClean="0">
                <a:latin typeface="Calibri" pitchFamily="34" charset="0"/>
                <a:cs typeface="Calibri" pitchFamily="34" charset="0"/>
              </a:rPr>
              <a:t> Décision d’une société mère de supprimer son soutien à une filiale,</a:t>
            </a:r>
          </a:p>
          <a:p>
            <a:pPr lvl="0"/>
            <a:r>
              <a:rPr lang="fr-FR" dirty="0" smtClean="0">
                <a:latin typeface="Calibri" pitchFamily="34" charset="0"/>
                <a:cs typeface="Calibri" pitchFamily="34" charset="0"/>
              </a:rPr>
              <a:t> Dégradation des principaux équilibres financiers,</a:t>
            </a:r>
          </a:p>
          <a:p>
            <a:pPr lvl="0">
              <a:buFont typeface="Wingdings" pitchFamily="2" charset="2"/>
              <a:buChar char="Ø"/>
            </a:pPr>
            <a:r>
              <a:rPr lang="fr-FR" dirty="0" smtClean="0">
                <a:latin typeface="Calibri" pitchFamily="34" charset="0"/>
                <a:cs typeface="Calibri" pitchFamily="34" charset="0"/>
              </a:rPr>
              <a:t>Faits relatifs à l’exploitation :</a:t>
            </a:r>
          </a:p>
          <a:p>
            <a:pPr lvl="0"/>
            <a:r>
              <a:rPr lang="fr-FR" dirty="0" smtClean="0">
                <a:latin typeface="Calibri" pitchFamily="34" charset="0"/>
                <a:cs typeface="Calibri" pitchFamily="34" charset="0"/>
              </a:rPr>
              <a:t>Insuffisance de l’excédent brut d’exploitation,</a:t>
            </a:r>
          </a:p>
          <a:p>
            <a:pPr lvl="0"/>
            <a:r>
              <a:rPr lang="fr-FR" dirty="0" smtClean="0">
                <a:latin typeface="Calibri" pitchFamily="34" charset="0"/>
                <a:cs typeface="Calibri" pitchFamily="34" charset="0"/>
              </a:rPr>
              <a:t>Sous-activité notable et continue,</a:t>
            </a:r>
          </a:p>
          <a:p>
            <a:pPr lvl="0"/>
            <a:r>
              <a:rPr lang="fr-FR" dirty="0" smtClean="0">
                <a:latin typeface="Calibri" pitchFamily="34" charset="0"/>
                <a:cs typeface="Calibri" pitchFamily="34" charset="0"/>
              </a:rPr>
              <a:t>Importance des frais financiers.</a:t>
            </a:r>
            <a:endParaRPr lang="fr-FR" dirty="0">
              <a:latin typeface="Calibri" pitchFamily="34" charset="0"/>
              <a:cs typeface="Calibri" pitchFamily="34" charset="0"/>
            </a:endParaRPr>
          </a:p>
        </p:txBody>
      </p:sp>
      <p:sp>
        <p:nvSpPr>
          <p:cNvPr id="4" name="Espace réservé du numéro de diapositive 3"/>
          <p:cNvSpPr>
            <a:spLocks noGrp="1"/>
          </p:cNvSpPr>
          <p:nvPr>
            <p:ph type="sldNum" sz="quarter" idx="12"/>
          </p:nvPr>
        </p:nvSpPr>
        <p:spPr/>
        <p:txBody>
          <a:bodyPr>
            <a:normAutofit fontScale="92500" lnSpcReduction="10000"/>
          </a:bodyPr>
          <a:lstStyle/>
          <a:p>
            <a:fld id="{0CD57435-6E18-4CE3-AE07-347B2EFFE933}" type="slidenum">
              <a:rPr lang="fr-FR" sz="2000" smtClean="0">
                <a:solidFill>
                  <a:schemeClr val="tx1"/>
                </a:solidFill>
              </a:rPr>
              <a:pPr/>
              <a:t>19</a:t>
            </a:fld>
            <a:endParaRPr lang="fr-FR" sz="20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28596" y="285728"/>
            <a:ext cx="8429684" cy="6429420"/>
          </a:xfrm>
        </p:spPr>
        <p:txBody>
          <a:bodyPr/>
          <a:lstStyle/>
          <a:p>
            <a:pPr algn="l"/>
            <a:r>
              <a:rPr lang="fr-FR" dirty="0" smtClean="0">
                <a:solidFill>
                  <a:schemeClr val="tx1"/>
                </a:solidFill>
              </a:rPr>
              <a:t>   </a:t>
            </a:r>
          </a:p>
          <a:p>
            <a:pPr algn="l"/>
            <a:r>
              <a:rPr lang="fr-FR" dirty="0" smtClean="0">
                <a:solidFill>
                  <a:schemeClr val="tx1"/>
                </a:solidFill>
              </a:rPr>
              <a:t> </a:t>
            </a:r>
          </a:p>
          <a:p>
            <a:pPr algn="l"/>
            <a:r>
              <a:rPr lang="fr-FR" sz="3000" dirty="0" smtClean="0">
                <a:solidFill>
                  <a:schemeClr val="tx1"/>
                </a:solidFill>
                <a:latin typeface="Calibri" pitchFamily="34" charset="0"/>
                <a:cs typeface="Calibri" pitchFamily="34" charset="0"/>
              </a:rPr>
              <a:t>Les informations comptables et financières livrées aux acteurs de l’entreprise peuvent être révélateur de difficultés futures qui vont nécessiter d'organiser rapidement une défense.</a:t>
            </a:r>
          </a:p>
          <a:p>
            <a:pPr algn="l"/>
            <a:r>
              <a:rPr lang="fr-FR" sz="3000" dirty="0" smtClean="0">
                <a:solidFill>
                  <a:schemeClr val="tx1"/>
                </a:solidFill>
                <a:latin typeface="Calibri" pitchFamily="34" charset="0"/>
                <a:cs typeface="Calibri" pitchFamily="34" charset="0"/>
              </a:rPr>
              <a:t>Le législateur marocain et français ont prévu dans leur arsenal juridique et comptable la procédure d’alerte </a:t>
            </a:r>
            <a:r>
              <a:rPr lang="ar-AE" sz="3000" dirty="0" smtClean="0">
                <a:solidFill>
                  <a:schemeClr val="tx1"/>
                </a:solidFill>
                <a:latin typeface="Calibri" pitchFamily="34" charset="0"/>
                <a:cs typeface="Calibri" pitchFamily="34" charset="0"/>
              </a:rPr>
              <a:t>( مسطرة الوقاية )</a:t>
            </a:r>
            <a:r>
              <a:rPr lang="fr-FR" sz="3000" dirty="0" smtClean="0">
                <a:solidFill>
                  <a:schemeClr val="tx1"/>
                </a:solidFill>
                <a:latin typeface="Calibri" pitchFamily="34" charset="0"/>
                <a:cs typeface="Calibri" pitchFamily="34" charset="0"/>
              </a:rPr>
              <a:t> et parmi les acteurs privilégiés à déclencher cette procédure, le commissaire aux comptes </a:t>
            </a:r>
            <a:r>
              <a:rPr lang="ar-AE" sz="3000" dirty="0" smtClean="0">
                <a:solidFill>
                  <a:schemeClr val="tx1"/>
                </a:solidFill>
                <a:latin typeface="Calibri" pitchFamily="34" charset="0"/>
                <a:cs typeface="Calibri" pitchFamily="34" charset="0"/>
              </a:rPr>
              <a:t>(مراقب الحسابات)</a:t>
            </a:r>
            <a:r>
              <a:rPr lang="fr-FR" sz="3000" dirty="0" smtClean="0">
                <a:solidFill>
                  <a:schemeClr val="tx1"/>
                </a:solidFill>
                <a:latin typeface="Calibri" pitchFamily="34" charset="0"/>
                <a:cs typeface="Calibri" pitchFamily="34" charset="0"/>
              </a:rPr>
              <a:t>.  </a:t>
            </a:r>
            <a:endParaRPr lang="fr-FR" sz="3000" dirty="0">
              <a:solidFill>
                <a:schemeClr val="tx1"/>
              </a:solidFill>
              <a:latin typeface="Calibri" pitchFamily="34" charset="0"/>
              <a:cs typeface="Calibri" pitchFamily="34" charset="0"/>
            </a:endParaRPr>
          </a:p>
        </p:txBody>
      </p:sp>
      <p:sp>
        <p:nvSpPr>
          <p:cNvPr id="4" name="Espace réservé du numéro de diapositive 3"/>
          <p:cNvSpPr>
            <a:spLocks noGrp="1"/>
          </p:cNvSpPr>
          <p:nvPr>
            <p:ph type="sldNum" sz="quarter" idx="12"/>
          </p:nvPr>
        </p:nvSpPr>
        <p:spPr/>
        <p:txBody>
          <a:bodyPr/>
          <a:lstStyle/>
          <a:p>
            <a:fld id="{0CD57435-6E18-4CE3-AE07-347B2EFFE933}" type="slidenum">
              <a:rPr lang="fr-FR" sz="2000" smtClean="0">
                <a:solidFill>
                  <a:schemeClr val="tx1"/>
                </a:solidFill>
              </a:rPr>
              <a:pPr/>
              <a:t>2</a:t>
            </a:fld>
            <a:endParaRPr lang="fr-FR" sz="2000"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142852"/>
            <a:ext cx="8472518" cy="6715148"/>
          </a:xfrm>
        </p:spPr>
        <p:txBody>
          <a:bodyPr>
            <a:normAutofit fontScale="92500" lnSpcReduction="20000"/>
          </a:bodyPr>
          <a:lstStyle/>
          <a:p>
            <a:pPr>
              <a:buNone/>
            </a:pPr>
            <a:r>
              <a:rPr lang="fr-FR" dirty="0" smtClean="0">
                <a:latin typeface="Calibri" pitchFamily="34" charset="0"/>
                <a:cs typeface="Calibri" pitchFamily="34" charset="0"/>
              </a:rPr>
              <a:t>  </a:t>
            </a:r>
          </a:p>
          <a:p>
            <a:pPr>
              <a:buNone/>
            </a:pPr>
            <a:r>
              <a:rPr lang="fr-FR" dirty="0" smtClean="0">
                <a:latin typeface="Calibri" pitchFamily="34" charset="0"/>
                <a:cs typeface="Calibri" pitchFamily="34" charset="0"/>
              </a:rPr>
              <a:t>   Peuvent également être cités les faits relatifs à l’environnement économique et social de l’entité qui peuvent avoir des incidences défavorables graves sur la situation financière ou sur l’exploitation, par exemple :</a:t>
            </a:r>
          </a:p>
          <a:p>
            <a:pPr lvl="0">
              <a:buNone/>
            </a:pPr>
            <a:r>
              <a:rPr lang="fr-FR" dirty="0" smtClean="0">
                <a:latin typeface="Calibri" pitchFamily="34" charset="0"/>
                <a:cs typeface="Calibri" pitchFamily="34" charset="0"/>
              </a:rPr>
              <a:t>   Destruction de l’outil de production,</a:t>
            </a:r>
          </a:p>
          <a:p>
            <a:pPr lvl="0">
              <a:buNone/>
            </a:pPr>
            <a:r>
              <a:rPr lang="fr-FR" dirty="0" smtClean="0">
                <a:latin typeface="Calibri" pitchFamily="34" charset="0"/>
                <a:cs typeface="Calibri" pitchFamily="34" charset="0"/>
              </a:rPr>
              <a:t>   Conflits sociaux graves et répétés,</a:t>
            </a:r>
          </a:p>
          <a:p>
            <a:pPr lvl="0">
              <a:buNone/>
            </a:pPr>
            <a:r>
              <a:rPr lang="fr-FR" dirty="0" smtClean="0">
                <a:latin typeface="Calibri" pitchFamily="34" charset="0"/>
                <a:cs typeface="Calibri" pitchFamily="34" charset="0"/>
              </a:rPr>
              <a:t>   Non respect de réglementations importantes en matière d’environnement,</a:t>
            </a:r>
          </a:p>
          <a:p>
            <a:pPr lvl="0">
              <a:buNone/>
            </a:pPr>
            <a:r>
              <a:rPr lang="fr-FR" dirty="0" smtClean="0">
                <a:latin typeface="Calibri" pitchFamily="34" charset="0"/>
                <a:cs typeface="Calibri" pitchFamily="34" charset="0"/>
              </a:rPr>
              <a:t>   Conflits graves chez des clients ou des fournisseurs importants ou difficultés politiques sérieuses dans leur pays,</a:t>
            </a:r>
          </a:p>
          <a:p>
            <a:pPr lvl="0">
              <a:buNone/>
            </a:pPr>
            <a:r>
              <a:rPr lang="fr-FR" dirty="0" smtClean="0">
                <a:latin typeface="Calibri" pitchFamily="34" charset="0"/>
                <a:cs typeface="Calibri" pitchFamily="34" charset="0"/>
              </a:rPr>
              <a:t>   Procédures judiciaires ou expropriation(s) en cours,</a:t>
            </a:r>
          </a:p>
          <a:p>
            <a:pPr lvl="0">
              <a:buNone/>
            </a:pPr>
            <a:r>
              <a:rPr lang="fr-FR" dirty="0" smtClean="0">
                <a:latin typeface="Calibri" pitchFamily="34" charset="0"/>
                <a:cs typeface="Calibri" pitchFamily="34" charset="0"/>
              </a:rPr>
              <a:t>   Catastrophe naturelle affectant l’entité ou un tiers en relation avec elle.</a:t>
            </a:r>
          </a:p>
          <a:p>
            <a:endParaRPr lang="fr-FR" dirty="0"/>
          </a:p>
        </p:txBody>
      </p:sp>
      <p:sp>
        <p:nvSpPr>
          <p:cNvPr id="4" name="Espace réservé du numéro de diapositive 3"/>
          <p:cNvSpPr>
            <a:spLocks noGrp="1"/>
          </p:cNvSpPr>
          <p:nvPr>
            <p:ph type="sldNum" sz="quarter" idx="12"/>
          </p:nvPr>
        </p:nvSpPr>
        <p:spPr/>
        <p:txBody>
          <a:bodyPr>
            <a:normAutofit fontScale="92500" lnSpcReduction="10000"/>
          </a:bodyPr>
          <a:lstStyle/>
          <a:p>
            <a:fld id="{0CD57435-6E18-4CE3-AE07-347B2EFFE933}" type="slidenum">
              <a:rPr lang="fr-FR" sz="2000" smtClean="0">
                <a:solidFill>
                  <a:schemeClr val="tx1"/>
                </a:solidFill>
              </a:rPr>
              <a:pPr/>
              <a:t>20</a:t>
            </a:fld>
            <a:endParaRPr lang="fr-FR" sz="2000" dirty="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285728"/>
            <a:ext cx="8543956" cy="6357982"/>
          </a:xfrm>
        </p:spPr>
        <p:txBody>
          <a:bodyPr>
            <a:normAutofit/>
          </a:bodyPr>
          <a:lstStyle/>
          <a:p>
            <a:pPr>
              <a:buNone/>
            </a:pPr>
            <a:r>
              <a:rPr lang="fr-FR" sz="3000" dirty="0" smtClean="0">
                <a:latin typeface="Calibri" pitchFamily="34" charset="0"/>
                <a:cs typeface="Calibri" pitchFamily="34" charset="0"/>
              </a:rPr>
              <a:t>   Certaines situations de nature plus large et pouvant avoir des incidences à échéance plus lointaine peuvent, dans certains cas, être constitutives de faits de nature à compromettre la continuité de l’exploitation :</a:t>
            </a:r>
          </a:p>
          <a:p>
            <a:pPr lvl="0"/>
            <a:r>
              <a:rPr lang="fr-FR" sz="3000" dirty="0" smtClean="0">
                <a:latin typeface="Calibri" pitchFamily="34" charset="0"/>
                <a:cs typeface="Calibri" pitchFamily="34" charset="0"/>
              </a:rPr>
              <a:t>Existence de désaccords entre actionnaires,</a:t>
            </a:r>
          </a:p>
          <a:p>
            <a:pPr lvl="0"/>
            <a:r>
              <a:rPr lang="fr-FR" sz="3000" dirty="0" smtClean="0">
                <a:latin typeface="Calibri" pitchFamily="34" charset="0"/>
                <a:cs typeface="Calibri" pitchFamily="34" charset="0"/>
              </a:rPr>
              <a:t>Absence de relève de dirigeants âgés,</a:t>
            </a:r>
          </a:p>
          <a:p>
            <a:pPr lvl="0"/>
            <a:r>
              <a:rPr lang="fr-FR" sz="3000" dirty="0" smtClean="0">
                <a:latin typeface="Calibri" pitchFamily="34" charset="0"/>
                <a:cs typeface="Calibri" pitchFamily="34" charset="0"/>
              </a:rPr>
              <a:t>Activité s’exerçant dans des marchés en déclin,</a:t>
            </a:r>
          </a:p>
          <a:p>
            <a:pPr lvl="0"/>
            <a:r>
              <a:rPr lang="fr-FR" sz="3000" dirty="0" smtClean="0">
                <a:latin typeface="Calibri" pitchFamily="34" charset="0"/>
                <a:cs typeface="Calibri" pitchFamily="34" charset="0"/>
              </a:rPr>
              <a:t>Niveau technique de l’encadrement jugé insuffisant,</a:t>
            </a:r>
          </a:p>
          <a:p>
            <a:pPr lvl="0"/>
            <a:r>
              <a:rPr lang="fr-FR" sz="3000" dirty="0" smtClean="0">
                <a:latin typeface="Calibri" pitchFamily="34" charset="0"/>
                <a:cs typeface="Calibri" pitchFamily="34" charset="0"/>
              </a:rPr>
              <a:t>Absence ou insuffisance de frais de recherche,</a:t>
            </a:r>
          </a:p>
          <a:p>
            <a:r>
              <a:rPr lang="fr-FR" sz="3000" dirty="0" smtClean="0">
                <a:latin typeface="Calibri" pitchFamily="34" charset="0"/>
                <a:cs typeface="Calibri" pitchFamily="34" charset="0"/>
              </a:rPr>
              <a:t>Obsolescence des équipements</a:t>
            </a:r>
            <a:r>
              <a:rPr lang="fr-FR" dirty="0" smtClean="0"/>
              <a:t>.</a:t>
            </a:r>
            <a:endParaRPr lang="fr-FR" dirty="0"/>
          </a:p>
        </p:txBody>
      </p:sp>
      <p:sp>
        <p:nvSpPr>
          <p:cNvPr id="4" name="Espace réservé du numéro de diapositive 3"/>
          <p:cNvSpPr>
            <a:spLocks noGrp="1"/>
          </p:cNvSpPr>
          <p:nvPr>
            <p:ph type="sldNum" sz="quarter" idx="12"/>
          </p:nvPr>
        </p:nvSpPr>
        <p:spPr/>
        <p:txBody>
          <a:bodyPr>
            <a:normAutofit fontScale="92500" lnSpcReduction="10000"/>
          </a:bodyPr>
          <a:lstStyle/>
          <a:p>
            <a:fld id="{0CD57435-6E18-4CE3-AE07-347B2EFFE933}" type="slidenum">
              <a:rPr lang="fr-FR" sz="2000" smtClean="0">
                <a:solidFill>
                  <a:schemeClr val="tx1"/>
                </a:solidFill>
              </a:rPr>
              <a:pPr/>
              <a:t>21</a:t>
            </a:fld>
            <a:endParaRPr lang="fr-FR" sz="2000" dirty="0">
              <a:solidFill>
                <a:schemeClr val="tx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472518" cy="6500858"/>
          </a:xfrm>
        </p:spPr>
        <p:txBody>
          <a:bodyPr>
            <a:normAutofit fontScale="92500" lnSpcReduction="20000"/>
          </a:bodyPr>
          <a:lstStyle/>
          <a:p>
            <a:pPr>
              <a:buNone/>
            </a:pPr>
            <a:r>
              <a:rPr lang="fr-FR" b="1" dirty="0" smtClean="0"/>
              <a:t>     </a:t>
            </a:r>
            <a:r>
              <a:rPr lang="fr-FR" sz="3100" b="1" dirty="0" smtClean="0">
                <a:latin typeface="Calibri" pitchFamily="34" charset="0"/>
                <a:cs typeface="Calibri" pitchFamily="34" charset="0"/>
              </a:rPr>
              <a:t>Période à considérer :</a:t>
            </a:r>
          </a:p>
          <a:p>
            <a:pPr>
              <a:buNone/>
            </a:pPr>
            <a:r>
              <a:rPr lang="fr-FR" sz="3100" dirty="0" smtClean="0">
                <a:latin typeface="Calibri" pitchFamily="34" charset="0"/>
                <a:cs typeface="Calibri" pitchFamily="34" charset="0"/>
              </a:rPr>
              <a:t>    La période à considérer par le commissaire aux comptes est normalement « l’avenir prévisible ». Il convient cependant de tenir compte des prévisions à long terme lorsqu’elles existent.</a:t>
            </a:r>
          </a:p>
          <a:p>
            <a:pPr>
              <a:buNone/>
            </a:pPr>
            <a:r>
              <a:rPr lang="fr-FR" sz="3100" dirty="0" smtClean="0">
                <a:latin typeface="Calibri" pitchFamily="34" charset="0"/>
                <a:cs typeface="Calibri" pitchFamily="34" charset="0"/>
              </a:rPr>
              <a:t>    Il est néanmoins nécessaire de rappeler qu’une prévision, au-delà d’un an, est difficile à apprécier, particulièrement dans la position extérieure à l’entité dans laquelle se trouve le commissaire aux comptes .</a:t>
            </a:r>
          </a:p>
          <a:p>
            <a:pPr>
              <a:buNone/>
            </a:pPr>
            <a:r>
              <a:rPr lang="fr-FR" sz="3100" dirty="0" smtClean="0">
                <a:latin typeface="Calibri" pitchFamily="34" charset="0"/>
                <a:cs typeface="Calibri" pitchFamily="34" charset="0"/>
              </a:rPr>
              <a:t>     A titre d’illustration pratique, la constatation que la fin d’un brevet interviendra dans un délai de trois ans ne constitue pas un cas où la continuité de l’exploitation est compromise : il s’agit, en effet, d’un fait à échéance lointaine qui n’a pas encore d’incidence sur la situation financière ; d’ici là, beaucoup d’événements peuvent modifier cette situation.</a:t>
            </a:r>
          </a:p>
          <a:p>
            <a:endParaRPr lang="fr-FR" dirty="0"/>
          </a:p>
        </p:txBody>
      </p:sp>
      <p:sp>
        <p:nvSpPr>
          <p:cNvPr id="4" name="Espace réservé du numéro de diapositive 3"/>
          <p:cNvSpPr>
            <a:spLocks noGrp="1"/>
          </p:cNvSpPr>
          <p:nvPr>
            <p:ph type="sldNum" sz="quarter" idx="12"/>
          </p:nvPr>
        </p:nvSpPr>
        <p:spPr/>
        <p:txBody>
          <a:bodyPr>
            <a:normAutofit fontScale="92500" lnSpcReduction="10000"/>
          </a:bodyPr>
          <a:lstStyle/>
          <a:p>
            <a:fld id="{0CD57435-6E18-4CE3-AE07-347B2EFFE933}" type="slidenum">
              <a:rPr lang="fr-FR" sz="2000" smtClean="0">
                <a:solidFill>
                  <a:schemeClr val="tx1"/>
                </a:solidFill>
              </a:rPr>
              <a:pPr/>
              <a:t>22</a:t>
            </a:fld>
            <a:endParaRPr lang="fr-FR" sz="2000" dirty="0">
              <a:solidFill>
                <a:schemeClr val="tx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142852"/>
            <a:ext cx="8472518" cy="928694"/>
          </a:xfrm>
        </p:spPr>
        <p:txBody>
          <a:bodyPr>
            <a:normAutofit fontScale="90000"/>
          </a:bodyPr>
          <a:lstStyle/>
          <a:p>
            <a:pPr algn="l"/>
            <a:r>
              <a:rPr lang="fr-FR" sz="3600" b="1" u="sng" dirty="0" smtClean="0">
                <a:solidFill>
                  <a:srgbClr val="FF0000"/>
                </a:solidFill>
                <a:latin typeface="Calibri" pitchFamily="34" charset="0"/>
                <a:cs typeface="Calibri" pitchFamily="34" charset="0"/>
              </a:rPr>
              <a:t>3. Le syndic judiciaire et la procédure d’alerte </a:t>
            </a:r>
            <a:r>
              <a:rPr lang="fr-FR" sz="3600" b="1" dirty="0" smtClean="0">
                <a:solidFill>
                  <a:srgbClr val="FF0000"/>
                </a:solidFill>
                <a:latin typeface="Calibri" pitchFamily="34" charset="0"/>
                <a:cs typeface="Calibri" pitchFamily="34" charset="0"/>
              </a:rPr>
              <a:t>:</a:t>
            </a:r>
            <a:endParaRPr lang="fr-FR" sz="3600" b="1" dirty="0">
              <a:solidFill>
                <a:srgbClr val="FF0000"/>
              </a:solidFill>
              <a:latin typeface="Calibri" pitchFamily="34" charset="0"/>
              <a:cs typeface="Calibri" pitchFamily="34" charset="0"/>
            </a:endParaRPr>
          </a:p>
        </p:txBody>
      </p:sp>
      <p:sp>
        <p:nvSpPr>
          <p:cNvPr id="3" name="Espace réservé du contenu 2"/>
          <p:cNvSpPr>
            <a:spLocks noGrp="1"/>
          </p:cNvSpPr>
          <p:nvPr>
            <p:ph idx="1"/>
          </p:nvPr>
        </p:nvSpPr>
        <p:spPr>
          <a:xfrm>
            <a:off x="214282" y="1214422"/>
            <a:ext cx="8572560" cy="5429288"/>
          </a:xfrm>
        </p:spPr>
        <p:txBody>
          <a:bodyPr>
            <a:normAutofit fontScale="92500" lnSpcReduction="20000"/>
          </a:bodyPr>
          <a:lstStyle/>
          <a:p>
            <a:pPr>
              <a:buNone/>
            </a:pPr>
            <a:r>
              <a:rPr lang="fr-FR" dirty="0" smtClean="0"/>
              <a:t>   </a:t>
            </a:r>
            <a:r>
              <a:rPr lang="fr-FR" dirty="0" smtClean="0">
                <a:latin typeface="Calibri" pitchFamily="34" charset="0"/>
                <a:cs typeface="Calibri" pitchFamily="34" charset="0"/>
              </a:rPr>
              <a:t>Nomination par le tribunal (article 568 du C.C) dans le cas du : </a:t>
            </a:r>
          </a:p>
          <a:p>
            <a:pPr>
              <a:buFont typeface="Wingdings" pitchFamily="2" charset="2"/>
              <a:buChar char="Ø"/>
            </a:pPr>
            <a:r>
              <a:rPr lang="fr-FR" dirty="0" smtClean="0">
                <a:latin typeface="Calibri" pitchFamily="34" charset="0"/>
                <a:cs typeface="Calibri" pitchFamily="34" charset="0"/>
              </a:rPr>
              <a:t>Redressement judiciaire si la situation de l’entreprise n’est pas irrémédiablement compromise.</a:t>
            </a:r>
          </a:p>
          <a:p>
            <a:pPr>
              <a:buFont typeface="Wingdings" pitchFamily="2" charset="2"/>
              <a:buChar char="Ø"/>
            </a:pPr>
            <a:r>
              <a:rPr lang="fr-FR" dirty="0" smtClean="0">
                <a:latin typeface="Calibri" pitchFamily="34" charset="0"/>
                <a:cs typeface="Calibri" pitchFamily="34" charset="0"/>
              </a:rPr>
              <a:t> Préparation de la solution avec le concours du chef de l’entreprise  ( article 579 du C.C ).</a:t>
            </a:r>
          </a:p>
          <a:p>
            <a:pPr>
              <a:buFont typeface="Wingdings" pitchFamily="2" charset="2"/>
              <a:buChar char="Ø"/>
            </a:pPr>
            <a:r>
              <a:rPr lang="fr-FR" dirty="0" smtClean="0">
                <a:latin typeface="Calibri" pitchFamily="34" charset="0"/>
                <a:cs typeface="Calibri" pitchFamily="34" charset="0"/>
              </a:rPr>
              <a:t> Régularisation de la situation des capitaux propres si ils sont inferieurs au 1/4 du capital social: </a:t>
            </a:r>
          </a:p>
          <a:p>
            <a:pPr>
              <a:buNone/>
            </a:pPr>
            <a:r>
              <a:rPr lang="fr-FR" dirty="0" smtClean="0">
                <a:latin typeface="Calibri" pitchFamily="34" charset="0"/>
                <a:cs typeface="Calibri" pitchFamily="34" charset="0"/>
              </a:rPr>
              <a:t>   -  Art 357 de la loi 17/95 sur les SA.</a:t>
            </a:r>
          </a:p>
          <a:p>
            <a:pPr>
              <a:buNone/>
            </a:pPr>
            <a:r>
              <a:rPr lang="fr-FR" dirty="0" smtClean="0">
                <a:latin typeface="Calibri" pitchFamily="34" charset="0"/>
                <a:cs typeface="Calibri" pitchFamily="34" charset="0"/>
              </a:rPr>
              <a:t>   - Art 86 de la loi 5/96 sur les SARL. </a:t>
            </a:r>
          </a:p>
          <a:p>
            <a:pPr>
              <a:buNone/>
            </a:pPr>
            <a:r>
              <a:rPr lang="fr-FR" dirty="0" smtClean="0">
                <a:latin typeface="Calibri" pitchFamily="34" charset="0"/>
                <a:cs typeface="Calibri" pitchFamily="34" charset="0"/>
              </a:rPr>
              <a:t>   - Art 583 du code de commerce pour la   régularisation du capital social par le syndic. </a:t>
            </a:r>
          </a:p>
          <a:p>
            <a:pPr>
              <a:buNone/>
            </a:pPr>
            <a:endParaRPr lang="fr-FR" dirty="0"/>
          </a:p>
        </p:txBody>
      </p:sp>
      <p:sp>
        <p:nvSpPr>
          <p:cNvPr id="4" name="Espace réservé du numéro de diapositive 3"/>
          <p:cNvSpPr>
            <a:spLocks noGrp="1"/>
          </p:cNvSpPr>
          <p:nvPr>
            <p:ph type="sldNum" sz="quarter" idx="12"/>
          </p:nvPr>
        </p:nvSpPr>
        <p:spPr/>
        <p:txBody>
          <a:bodyPr>
            <a:normAutofit fontScale="92500" lnSpcReduction="10000"/>
          </a:bodyPr>
          <a:lstStyle/>
          <a:p>
            <a:r>
              <a:rPr lang="fr-FR" dirty="0" smtClean="0"/>
              <a:t>;;</a:t>
            </a:r>
            <a:fld id="{0CD57435-6E18-4CE3-AE07-347B2EFFE933}" type="slidenum">
              <a:rPr lang="fr-FR" sz="2000" smtClean="0">
                <a:solidFill>
                  <a:schemeClr val="tx1"/>
                </a:solidFill>
              </a:rPr>
              <a:pPr/>
              <a:t>23</a:t>
            </a:fld>
            <a:endParaRPr lang="fr-FR" sz="2000" dirty="0">
              <a:solidFill>
                <a:schemeClr val="tx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1538" y="274638"/>
            <a:ext cx="7862150" cy="511156"/>
          </a:xfrm>
        </p:spPr>
        <p:txBody>
          <a:bodyPr>
            <a:normAutofit fontScale="90000"/>
          </a:bodyPr>
          <a:lstStyle/>
          <a:p>
            <a:r>
              <a:rPr lang="fr-FR" b="1" dirty="0" smtClean="0">
                <a:latin typeface="Calibri" pitchFamily="34" charset="0"/>
                <a:cs typeface="Calibri" pitchFamily="34" charset="0"/>
              </a:rPr>
              <a:t>               Bibliographie</a:t>
            </a:r>
            <a:endParaRPr lang="fr-FR" b="1" dirty="0">
              <a:latin typeface="Calibri" pitchFamily="34" charset="0"/>
              <a:cs typeface="Calibri" pitchFamily="34" charset="0"/>
            </a:endParaRPr>
          </a:p>
        </p:txBody>
      </p:sp>
      <p:sp>
        <p:nvSpPr>
          <p:cNvPr id="3" name="Espace réservé du contenu 2"/>
          <p:cNvSpPr>
            <a:spLocks noGrp="1"/>
          </p:cNvSpPr>
          <p:nvPr>
            <p:ph idx="1"/>
          </p:nvPr>
        </p:nvSpPr>
        <p:spPr>
          <a:xfrm>
            <a:off x="428596" y="785794"/>
            <a:ext cx="8358246" cy="5857916"/>
          </a:xfrm>
        </p:spPr>
        <p:txBody>
          <a:bodyPr>
            <a:normAutofit fontScale="92500" lnSpcReduction="10000"/>
          </a:bodyPr>
          <a:lstStyle/>
          <a:p>
            <a:pPr algn="r">
              <a:buNone/>
            </a:pPr>
            <a:r>
              <a:rPr lang="fr-FR" sz="3000" u="sng" dirty="0" smtClean="0"/>
              <a:t>: </a:t>
            </a:r>
            <a:r>
              <a:rPr lang="ar-AE" sz="3000" u="sng" dirty="0" smtClean="0"/>
              <a:t>بالعربية</a:t>
            </a:r>
            <a:endParaRPr lang="fr-FR" sz="3000" u="sng" dirty="0" smtClean="0"/>
          </a:p>
          <a:p>
            <a:pPr algn="r" rtl="1">
              <a:buNone/>
            </a:pPr>
            <a:r>
              <a:rPr lang="ar-MA" sz="3000" dirty="0" smtClean="0"/>
              <a:t>د.</a:t>
            </a:r>
            <a:r>
              <a:rPr lang="ar-AE" sz="3000" dirty="0" smtClean="0"/>
              <a:t>عبد الواحد صفوري</a:t>
            </a:r>
            <a:r>
              <a:rPr lang="ar-MA" sz="3000" dirty="0" smtClean="0"/>
              <a:t> </a:t>
            </a:r>
            <a:r>
              <a:rPr lang="fr-FR" sz="3000" dirty="0" smtClean="0"/>
              <a:t>:</a:t>
            </a:r>
            <a:r>
              <a:rPr lang="ar-AE" sz="3000" dirty="0" smtClean="0"/>
              <a:t> التوقف عن </a:t>
            </a:r>
            <a:r>
              <a:rPr lang="ar-AE" sz="3000" dirty="0" err="1" smtClean="0"/>
              <a:t>ال</a:t>
            </a:r>
            <a:r>
              <a:rPr lang="ar-MA" sz="3000" dirty="0" smtClean="0"/>
              <a:t>د</a:t>
            </a:r>
            <a:r>
              <a:rPr lang="ar-AE" sz="3000" dirty="0" smtClean="0"/>
              <a:t>فع بين الفقه و القانون و </a:t>
            </a:r>
            <a:endParaRPr lang="fr-FR" sz="3000" dirty="0" smtClean="0"/>
          </a:p>
          <a:p>
            <a:pPr algn="r">
              <a:buNone/>
            </a:pPr>
            <a:r>
              <a:rPr lang="fr-FR" sz="3000" dirty="0" smtClean="0"/>
              <a:t>.</a:t>
            </a:r>
            <a:r>
              <a:rPr lang="ar-AE" sz="3000" dirty="0" smtClean="0"/>
              <a:t>القضاء</a:t>
            </a:r>
            <a:endParaRPr lang="fr-FR" sz="3000" dirty="0" smtClean="0"/>
          </a:p>
          <a:p>
            <a:pPr algn="r" rtl="1">
              <a:buNone/>
            </a:pPr>
            <a:r>
              <a:rPr lang="ar-AE" sz="3000" dirty="0" smtClean="0"/>
              <a:t>مدونة التجارة ـ الكتاب الخامس </a:t>
            </a:r>
            <a:r>
              <a:rPr lang="fr-FR" sz="3000" dirty="0" smtClean="0"/>
              <a:t> :</a:t>
            </a:r>
            <a:r>
              <a:rPr lang="ar-AE" sz="3000" dirty="0" smtClean="0"/>
              <a:t>صعوبات المقاولة٠</a:t>
            </a:r>
            <a:endParaRPr lang="fr-FR" sz="3000" dirty="0" smtClean="0"/>
          </a:p>
          <a:p>
            <a:pPr algn="r">
              <a:buNone/>
            </a:pPr>
            <a:r>
              <a:rPr lang="fr-FR" sz="3000" u="sng" dirty="0" smtClean="0"/>
              <a:t>: </a:t>
            </a:r>
            <a:r>
              <a:rPr lang="ar-AE" sz="3000" u="sng" dirty="0" smtClean="0"/>
              <a:t>بالفرنسية</a:t>
            </a:r>
            <a:endParaRPr lang="fr-FR" sz="3000" dirty="0" smtClean="0"/>
          </a:p>
          <a:p>
            <a:pPr>
              <a:buFont typeface="Wingdings" pitchFamily="2" charset="2"/>
              <a:buChar char="q"/>
            </a:pPr>
            <a:r>
              <a:rPr lang="fr-FR" sz="3000" dirty="0" smtClean="0"/>
              <a:t>  Mr. </a:t>
            </a:r>
            <a:r>
              <a:rPr lang="fr-FR" sz="3000" dirty="0" smtClean="0">
                <a:latin typeface="Calibri" pitchFamily="34" charset="0"/>
                <a:cs typeface="Calibri" pitchFamily="34" charset="0"/>
              </a:rPr>
              <a:t>Larbi FARIS: Thèse pour l’obtention du doctorat en droit :L’ouverture de la procédure de traitement des difficultés de l’entreprise  entre la loi et la pratique jurisprudentielle.</a:t>
            </a:r>
          </a:p>
          <a:p>
            <a:pPr>
              <a:buFont typeface="Wingdings" pitchFamily="2" charset="2"/>
              <a:buChar char="q"/>
            </a:pPr>
            <a:r>
              <a:rPr lang="fr-FR" sz="3000" dirty="0" smtClean="0">
                <a:latin typeface="Calibri" pitchFamily="34" charset="0"/>
                <a:cs typeface="Calibri" pitchFamily="34" charset="0"/>
              </a:rPr>
              <a:t>   Mme. Nahid LYAZAMI: Thèse pour le doctorat en droit privé : La prévention des difficultés des entreprises: étude comparative entre le droit français et le droit marocain. </a:t>
            </a:r>
          </a:p>
          <a:p>
            <a:pPr>
              <a:buNone/>
            </a:pPr>
            <a:endParaRPr lang="fr-FR" dirty="0" smtClean="0">
              <a:latin typeface="Calibri" pitchFamily="34" charset="0"/>
              <a:cs typeface="Calibri" pitchFamily="34" charset="0"/>
            </a:endParaRPr>
          </a:p>
          <a:p>
            <a:pPr>
              <a:buNone/>
            </a:pPr>
            <a:endParaRPr lang="fr-FR" dirty="0"/>
          </a:p>
        </p:txBody>
      </p:sp>
      <p:sp>
        <p:nvSpPr>
          <p:cNvPr id="4" name="Espace réservé du numéro de diapositive 3"/>
          <p:cNvSpPr>
            <a:spLocks noGrp="1"/>
          </p:cNvSpPr>
          <p:nvPr>
            <p:ph type="sldNum" sz="quarter" idx="12"/>
          </p:nvPr>
        </p:nvSpPr>
        <p:spPr/>
        <p:txBody>
          <a:bodyPr>
            <a:normAutofit fontScale="92500" lnSpcReduction="10000"/>
          </a:bodyPr>
          <a:lstStyle/>
          <a:p>
            <a:fld id="{0CD57435-6E18-4CE3-AE07-347B2EFFE933}" type="slidenum">
              <a:rPr lang="fr-FR" sz="2000" smtClean="0">
                <a:solidFill>
                  <a:schemeClr val="tx1"/>
                </a:solidFill>
              </a:rPr>
              <a:pPr/>
              <a:t>24</a:t>
            </a:fld>
            <a:endParaRPr lang="fr-FR" sz="2000" dirty="0">
              <a:solidFill>
                <a:schemeClr val="tx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715436" cy="6357982"/>
          </a:xfrm>
        </p:spPr>
        <p:txBody>
          <a:bodyPr/>
          <a:lstStyle/>
          <a:p>
            <a:endParaRPr lang="fr-FR" dirty="0" smtClean="0"/>
          </a:p>
          <a:p>
            <a:endParaRPr lang="fr-FR" dirty="0" smtClean="0"/>
          </a:p>
          <a:p>
            <a:endParaRPr lang="fr-FR" dirty="0" smtClean="0"/>
          </a:p>
          <a:p>
            <a:pPr>
              <a:buNone/>
            </a:pPr>
            <a:r>
              <a:rPr lang="fr-FR" dirty="0" smtClean="0"/>
              <a:t>             </a:t>
            </a:r>
          </a:p>
          <a:p>
            <a:pPr>
              <a:buNone/>
            </a:pPr>
            <a:r>
              <a:rPr lang="fr-FR" b="1" dirty="0" smtClean="0"/>
              <a:t>                 Merci pour votre attention </a:t>
            </a:r>
            <a:endParaRPr lang="fr-FR" b="1" dirty="0"/>
          </a:p>
        </p:txBody>
      </p:sp>
      <p:sp>
        <p:nvSpPr>
          <p:cNvPr id="4" name="Espace réservé du numéro de diapositive 3"/>
          <p:cNvSpPr>
            <a:spLocks noGrp="1"/>
          </p:cNvSpPr>
          <p:nvPr>
            <p:ph type="sldNum" sz="quarter" idx="12"/>
          </p:nvPr>
        </p:nvSpPr>
        <p:spPr/>
        <p:txBody>
          <a:bodyPr>
            <a:normAutofit fontScale="92500" lnSpcReduction="10000"/>
          </a:bodyPr>
          <a:lstStyle/>
          <a:p>
            <a:fld id="{0CD57435-6E18-4CE3-AE07-347B2EFFE933}" type="slidenum">
              <a:rPr lang="fr-FR" sz="2000" smtClean="0">
                <a:solidFill>
                  <a:schemeClr val="tx1"/>
                </a:solidFill>
              </a:rPr>
              <a:pPr/>
              <a:t>25</a:t>
            </a:fld>
            <a:endParaRPr lang="fr-FR" sz="2000" dirty="0">
              <a:solidFill>
                <a:schemeClr val="tx1"/>
              </a:solidFill>
            </a:endParaRPr>
          </a:p>
        </p:txBody>
      </p:sp>
      <p:sp>
        <p:nvSpPr>
          <p:cNvPr id="5" name="Rectangle 4"/>
          <p:cNvSpPr/>
          <p:nvPr/>
        </p:nvSpPr>
        <p:spPr>
          <a:xfrm>
            <a:off x="2643174" y="3244334"/>
            <a:ext cx="3929089" cy="754053"/>
          </a:xfrm>
          <a:prstGeom prst="rect">
            <a:avLst/>
          </a:prstGeom>
        </p:spPr>
        <p:txBody>
          <a:bodyPr wrap="square">
            <a:spAutoFit/>
          </a:bodyPr>
          <a:lstStyle/>
          <a:p>
            <a:pPr algn="ctr"/>
            <a:r>
              <a:rPr lang="ar-AE" sz="4300" dirty="0" smtClean="0"/>
              <a:t>شكرا على انتباهكم</a:t>
            </a:r>
            <a:endParaRPr lang="fr-FR" sz="43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u="sng" dirty="0" smtClean="0"/>
              <a:t>Plan</a:t>
            </a:r>
            <a:endParaRPr lang="fr-FR" dirty="0"/>
          </a:p>
        </p:txBody>
      </p:sp>
      <p:sp>
        <p:nvSpPr>
          <p:cNvPr id="3" name="Espace réservé du contenu 2"/>
          <p:cNvSpPr>
            <a:spLocks noGrp="1"/>
          </p:cNvSpPr>
          <p:nvPr>
            <p:ph idx="1"/>
          </p:nvPr>
        </p:nvSpPr>
        <p:spPr>
          <a:xfrm>
            <a:off x="1071538" y="1214422"/>
            <a:ext cx="7862150" cy="5429288"/>
          </a:xfrm>
        </p:spPr>
        <p:txBody>
          <a:bodyPr>
            <a:normAutofit fontScale="92500" lnSpcReduction="10000"/>
          </a:bodyPr>
          <a:lstStyle/>
          <a:p>
            <a:pPr marL="971550" lvl="1" indent="-514350">
              <a:buNone/>
            </a:pPr>
            <a:r>
              <a:rPr lang="fr-FR" sz="3000" b="1" dirty="0" smtClean="0"/>
              <a:t>Introduction</a:t>
            </a:r>
            <a:r>
              <a:rPr lang="fr-FR" sz="3000" dirty="0" smtClean="0"/>
              <a:t> </a:t>
            </a:r>
          </a:p>
          <a:p>
            <a:pPr marL="971550" lvl="1" indent="-514350">
              <a:buAutoNum type="arabicPeriod"/>
            </a:pPr>
            <a:endParaRPr lang="fr-FR" sz="3000" dirty="0" smtClean="0"/>
          </a:p>
          <a:p>
            <a:pPr marL="971550" lvl="1" indent="-514350">
              <a:buAutoNum type="arabicPeriod"/>
            </a:pPr>
            <a:r>
              <a:rPr lang="fr-FR" sz="3000" b="1" dirty="0" smtClean="0">
                <a:latin typeface="Calibri" pitchFamily="34" charset="0"/>
                <a:cs typeface="Calibri" pitchFamily="34" charset="0"/>
              </a:rPr>
              <a:t>Les procédures de prévention des difficultés.</a:t>
            </a:r>
          </a:p>
          <a:p>
            <a:pPr marL="971550" lvl="1" indent="-514350">
              <a:buFont typeface="+mj-lt"/>
              <a:buAutoNum type="alphaUcPeriod"/>
            </a:pPr>
            <a:r>
              <a:rPr lang="fr-FR" sz="3000" b="1" dirty="0" smtClean="0">
                <a:latin typeface="Calibri" pitchFamily="34" charset="0"/>
                <a:cs typeface="Calibri" pitchFamily="34" charset="0"/>
              </a:rPr>
              <a:t>Etat de la législation au Maroc. </a:t>
            </a:r>
          </a:p>
          <a:p>
            <a:pPr marL="971550" lvl="1" indent="-514350">
              <a:buFont typeface="+mj-lt"/>
              <a:buAutoNum type="alphaUcPeriod"/>
            </a:pPr>
            <a:r>
              <a:rPr lang="fr-FR" sz="3000" b="1" dirty="0" smtClean="0">
                <a:latin typeface="Calibri" pitchFamily="34" charset="0"/>
                <a:cs typeface="Calibri" pitchFamily="34" charset="0"/>
              </a:rPr>
              <a:t>Etat de la législation en France.</a:t>
            </a:r>
          </a:p>
          <a:p>
            <a:pPr marL="971550" lvl="1" indent="-514350">
              <a:buFont typeface="+mj-lt"/>
              <a:buAutoNum type="alphaUcPeriod"/>
            </a:pPr>
            <a:r>
              <a:rPr lang="fr-FR" sz="3000" b="1" dirty="0" smtClean="0">
                <a:latin typeface="Calibri" pitchFamily="34" charset="0"/>
                <a:cs typeface="Calibri" pitchFamily="34" charset="0"/>
              </a:rPr>
              <a:t>Rapport spécial d’alerte.</a:t>
            </a:r>
          </a:p>
          <a:p>
            <a:pPr marL="971550" lvl="1" indent="-514350">
              <a:buAutoNum type="arabicPeriod" startAt="2"/>
            </a:pPr>
            <a:r>
              <a:rPr lang="fr-FR" sz="3000" b="1" dirty="0" smtClean="0">
                <a:latin typeface="Calibri" pitchFamily="34" charset="0"/>
                <a:cs typeface="Calibri" pitchFamily="34" charset="0"/>
              </a:rPr>
              <a:t>Critères d’intervention du commissaire aux comptes.</a:t>
            </a:r>
          </a:p>
          <a:p>
            <a:pPr marL="971550" lvl="1" indent="-514350">
              <a:buAutoNum type="arabicPeriod" startAt="2"/>
            </a:pPr>
            <a:r>
              <a:rPr lang="fr-FR" sz="3000" b="1" dirty="0" smtClean="0">
                <a:latin typeface="Calibri" pitchFamily="34" charset="0"/>
                <a:cs typeface="Calibri" pitchFamily="34" charset="0"/>
              </a:rPr>
              <a:t>Le syndic judiciaire et la procédure d’alerte </a:t>
            </a:r>
            <a:endParaRPr lang="fr-FR" sz="3000" b="1" dirty="0" smtClean="0">
              <a:solidFill>
                <a:srgbClr val="FF0000"/>
              </a:solidFill>
              <a:latin typeface="Calibri" pitchFamily="34" charset="0"/>
              <a:cs typeface="Calibri" pitchFamily="34" charset="0"/>
            </a:endParaRPr>
          </a:p>
          <a:p>
            <a:pPr marL="971550" lvl="1" indent="-514350">
              <a:buNone/>
            </a:pPr>
            <a:endParaRPr lang="fr-FR" sz="3000" b="1" dirty="0" smtClean="0">
              <a:latin typeface="Calibri" pitchFamily="34" charset="0"/>
              <a:cs typeface="Calibri" pitchFamily="34" charset="0"/>
            </a:endParaRPr>
          </a:p>
          <a:p>
            <a:pPr marL="971550" lvl="1" indent="-514350">
              <a:buNone/>
            </a:pPr>
            <a:r>
              <a:rPr lang="fr-FR" sz="3000" b="1" dirty="0" smtClean="0">
                <a:latin typeface="Calibri" pitchFamily="34" charset="0"/>
                <a:cs typeface="Calibri" pitchFamily="34" charset="0"/>
              </a:rPr>
              <a:t>Bibliographie</a:t>
            </a:r>
            <a:r>
              <a:rPr lang="fr-FR" sz="3000" b="1" dirty="0" smtClean="0">
                <a:solidFill>
                  <a:srgbClr val="FF0000"/>
                </a:solidFill>
                <a:latin typeface="Calibri" pitchFamily="34" charset="0"/>
                <a:cs typeface="Calibri" pitchFamily="34" charset="0"/>
              </a:rPr>
              <a:t> </a:t>
            </a:r>
          </a:p>
        </p:txBody>
      </p:sp>
      <p:sp>
        <p:nvSpPr>
          <p:cNvPr id="4" name="Espace réservé du numéro de diapositive 3"/>
          <p:cNvSpPr>
            <a:spLocks noGrp="1"/>
          </p:cNvSpPr>
          <p:nvPr>
            <p:ph type="sldNum" sz="quarter" idx="12"/>
          </p:nvPr>
        </p:nvSpPr>
        <p:spPr/>
        <p:txBody>
          <a:bodyPr>
            <a:normAutofit fontScale="92500" lnSpcReduction="10000"/>
          </a:bodyPr>
          <a:lstStyle/>
          <a:p>
            <a:fld id="{0CD57435-6E18-4CE3-AE07-347B2EFFE933}" type="slidenum">
              <a:rPr lang="fr-FR" sz="2000" smtClean="0">
                <a:solidFill>
                  <a:schemeClr val="tx1"/>
                </a:solidFill>
              </a:rPr>
              <a:pPr/>
              <a:t>3</a:t>
            </a:fld>
            <a:endParaRPr lang="fr-FR" sz="2000"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928670"/>
            <a:ext cx="8043890" cy="285752"/>
          </a:xfrm>
        </p:spPr>
        <p:txBody>
          <a:bodyPr>
            <a:normAutofit fontScale="90000"/>
          </a:bodyPr>
          <a:lstStyle/>
          <a:p>
            <a:pPr marL="742950" indent="-742950" algn="l">
              <a:buFont typeface="+mj-lt"/>
              <a:buAutoNum type="arabicPeriod"/>
            </a:pPr>
            <a:r>
              <a:rPr lang="fr-FR" sz="3600" b="1" u="sng" dirty="0" smtClean="0">
                <a:solidFill>
                  <a:srgbClr val="FF0000"/>
                </a:solidFill>
                <a:latin typeface="Calibri" pitchFamily="34" charset="0"/>
                <a:cs typeface="Calibri" pitchFamily="34" charset="0"/>
              </a:rPr>
              <a:t>Les procédures de prévention des difficultés:</a:t>
            </a:r>
            <a:r>
              <a:rPr lang="fr-FR" b="1" u="sng" dirty="0" smtClean="0">
                <a:solidFill>
                  <a:srgbClr val="FF0000"/>
                </a:solidFill>
              </a:rPr>
              <a:t/>
            </a:r>
            <a:br>
              <a:rPr lang="fr-FR" b="1" u="sng" dirty="0" smtClean="0">
                <a:solidFill>
                  <a:srgbClr val="FF0000"/>
                </a:solidFill>
              </a:rPr>
            </a:br>
            <a:r>
              <a:rPr lang="fr-FR" u="sng" dirty="0" smtClean="0"/>
              <a:t/>
            </a:r>
            <a:br>
              <a:rPr lang="fr-FR" u="sng" dirty="0" smtClean="0"/>
            </a:br>
            <a:endParaRPr lang="fr-FR" u="sng" dirty="0"/>
          </a:p>
        </p:txBody>
      </p:sp>
      <p:sp>
        <p:nvSpPr>
          <p:cNvPr id="3" name="Espace réservé du contenu 2"/>
          <p:cNvSpPr>
            <a:spLocks noGrp="1"/>
          </p:cNvSpPr>
          <p:nvPr>
            <p:ph idx="1"/>
          </p:nvPr>
        </p:nvSpPr>
        <p:spPr>
          <a:xfrm>
            <a:off x="285720" y="1071546"/>
            <a:ext cx="8643998" cy="5572164"/>
          </a:xfrm>
        </p:spPr>
        <p:txBody>
          <a:bodyPr>
            <a:normAutofit fontScale="85000" lnSpcReduction="20000"/>
          </a:bodyPr>
          <a:lstStyle/>
          <a:p>
            <a:pPr marL="514350" indent="-514350">
              <a:buNone/>
            </a:pPr>
            <a:r>
              <a:rPr lang="fr-FR" sz="2800" dirty="0" smtClean="0">
                <a:latin typeface="Calibri" pitchFamily="34" charset="0"/>
                <a:cs typeface="Calibri" pitchFamily="34" charset="0"/>
              </a:rPr>
              <a:t>       Le commissaire aux comptes est parmi ceux qui connaissent mieux l’entreprise c’est  pourquoi l’article 546 du code de commerce marocain l’a investi d’un devoir de déclencher la procédure d’alerte.</a:t>
            </a:r>
            <a:endParaRPr lang="fr-FR" sz="2800" b="1" dirty="0" smtClean="0">
              <a:solidFill>
                <a:schemeClr val="accent1">
                  <a:lumMod val="75000"/>
                </a:schemeClr>
              </a:solidFill>
              <a:latin typeface="Calibri" pitchFamily="34" charset="0"/>
              <a:cs typeface="Calibri" pitchFamily="34" charset="0"/>
            </a:endParaRPr>
          </a:p>
          <a:p>
            <a:pPr marL="514350" indent="-514350">
              <a:buFont typeface="+mj-lt"/>
              <a:buAutoNum type="alphaUcPeriod"/>
            </a:pPr>
            <a:r>
              <a:rPr lang="fr-FR" sz="2800" b="1" dirty="0" smtClean="0">
                <a:solidFill>
                  <a:schemeClr val="accent1">
                    <a:lumMod val="75000"/>
                  </a:schemeClr>
                </a:solidFill>
                <a:latin typeface="Calibri" pitchFamily="34" charset="0"/>
                <a:cs typeface="Calibri" pitchFamily="34" charset="0"/>
              </a:rPr>
              <a:t>Situation de la législation marocaine: </a:t>
            </a:r>
          </a:p>
          <a:p>
            <a:pPr>
              <a:buNone/>
            </a:pPr>
            <a:r>
              <a:rPr lang="fr-FR" sz="2800" b="1" dirty="0" smtClean="0">
                <a:latin typeface="Calibri" pitchFamily="34" charset="0"/>
                <a:cs typeface="Calibri" pitchFamily="34" charset="0"/>
              </a:rPr>
              <a:t>     Article 546 du code de commerce</a:t>
            </a:r>
            <a:r>
              <a:rPr lang="fr-FR" sz="2800" dirty="0" smtClean="0">
                <a:latin typeface="Calibri" pitchFamily="34" charset="0"/>
                <a:cs typeface="Calibri" pitchFamily="34" charset="0"/>
              </a:rPr>
              <a:t> </a:t>
            </a:r>
            <a:r>
              <a:rPr lang="fr-FR" sz="2800" b="1" dirty="0" smtClean="0">
                <a:latin typeface="Calibri" pitchFamily="34" charset="0"/>
                <a:cs typeface="Calibri" pitchFamily="34" charset="0"/>
              </a:rPr>
              <a:t>:</a:t>
            </a:r>
            <a:r>
              <a:rPr lang="fr-FR" sz="2800" dirty="0" smtClean="0">
                <a:latin typeface="Calibri" pitchFamily="34" charset="0"/>
                <a:cs typeface="Calibri" pitchFamily="34" charset="0"/>
              </a:rPr>
              <a:t> Le commissaire aux    comptes informe le chef d’entreprise des faits de nature à </a:t>
            </a:r>
            <a:r>
              <a:rPr lang="fr-FR" sz="2800" u="sng" dirty="0" smtClean="0">
                <a:latin typeface="Calibri" pitchFamily="34" charset="0"/>
                <a:cs typeface="Calibri" pitchFamily="34" charset="0"/>
              </a:rPr>
              <a:t>compromettre la continuité de l’exploitation</a:t>
            </a:r>
            <a:r>
              <a:rPr lang="fr-FR" sz="2800" dirty="0" smtClean="0">
                <a:latin typeface="Calibri" pitchFamily="34" charset="0"/>
                <a:cs typeface="Calibri" pitchFamily="34" charset="0"/>
              </a:rPr>
              <a:t> et ce, dans un délai de 8 jours de la découverte des faits l’invitant à redresser la situation.</a:t>
            </a:r>
          </a:p>
          <a:p>
            <a:pPr>
              <a:buNone/>
            </a:pPr>
            <a:r>
              <a:rPr lang="fr-FR" sz="2800" dirty="0" smtClean="0">
                <a:latin typeface="Calibri" pitchFamily="34" charset="0"/>
                <a:cs typeface="Calibri" pitchFamily="34" charset="0"/>
              </a:rPr>
              <a:t>     Faute d’exécution par le chef d’entreprise dans un délai de 15 jours de la réception ou s’il n’arrive pas personnellement ou après délibération du conseil d’administration ou du conseil de surveillance ,à un résultat positif, il est tenu de faire délibérer la prochaine assemblée générale pour statuer, sur rapport du commissaire aux comptes, à ce sujet.</a:t>
            </a:r>
          </a:p>
          <a:p>
            <a:pPr>
              <a:buNone/>
            </a:pPr>
            <a:endParaRPr lang="fr-FR" sz="2800" dirty="0" smtClean="0"/>
          </a:p>
          <a:p>
            <a:pPr>
              <a:buNone/>
            </a:pPr>
            <a:endParaRPr lang="fr-FR" sz="2600" dirty="0" smtClean="0"/>
          </a:p>
          <a:p>
            <a:pPr>
              <a:buNone/>
            </a:pPr>
            <a:endParaRPr lang="fr-FR" sz="2600" dirty="0" smtClean="0"/>
          </a:p>
          <a:p>
            <a:pPr>
              <a:buNone/>
            </a:pPr>
            <a:endParaRPr lang="fr-FR" sz="2600" dirty="0" smtClean="0"/>
          </a:p>
          <a:p>
            <a:pPr>
              <a:buNone/>
            </a:pPr>
            <a:endParaRPr lang="fr-FR" sz="2600" dirty="0" smtClean="0"/>
          </a:p>
          <a:p>
            <a:endParaRPr lang="fr-FR" dirty="0"/>
          </a:p>
        </p:txBody>
      </p:sp>
      <p:sp>
        <p:nvSpPr>
          <p:cNvPr id="4" name="Espace réservé du numéro de diapositive 3"/>
          <p:cNvSpPr>
            <a:spLocks noGrp="1"/>
          </p:cNvSpPr>
          <p:nvPr>
            <p:ph type="sldNum" sz="quarter" idx="12"/>
          </p:nvPr>
        </p:nvSpPr>
        <p:spPr/>
        <p:txBody>
          <a:bodyPr>
            <a:normAutofit fontScale="92500" lnSpcReduction="10000"/>
          </a:bodyPr>
          <a:lstStyle/>
          <a:p>
            <a:fld id="{0CD57435-6E18-4CE3-AE07-347B2EFFE933}" type="slidenum">
              <a:rPr lang="fr-FR" sz="2000" smtClean="0">
                <a:solidFill>
                  <a:schemeClr val="tx1"/>
                </a:solidFill>
              </a:rPr>
              <a:pPr/>
              <a:t>4</a:t>
            </a:fld>
            <a:endParaRPr lang="fr-FR" sz="2000" dirty="0">
              <a:solidFill>
                <a:schemeClr val="tx1"/>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142852"/>
            <a:ext cx="8501122" cy="6500858"/>
          </a:xfrm>
        </p:spPr>
        <p:txBody>
          <a:bodyPr/>
          <a:lstStyle/>
          <a:p>
            <a:pPr rtl="1"/>
            <a:endParaRPr lang="fr-FR" dirty="0">
              <a:solidFill>
                <a:schemeClr val="tx1"/>
              </a:solidFill>
            </a:endParaRPr>
          </a:p>
          <a:p>
            <a:pPr algn="r" rtl="1"/>
            <a:endParaRPr lang="fr-FR" b="1" dirty="0" smtClean="0">
              <a:solidFill>
                <a:schemeClr val="tx1"/>
              </a:solidFill>
            </a:endParaRPr>
          </a:p>
          <a:p>
            <a:pPr algn="r" rtl="1"/>
            <a:endParaRPr lang="fr-FR" sz="2800" b="1" dirty="0" smtClean="0">
              <a:solidFill>
                <a:schemeClr val="tx1"/>
              </a:solidFill>
              <a:latin typeface="Calibri" pitchFamily="34" charset="0"/>
              <a:cs typeface="Calibri" pitchFamily="34" charset="0"/>
            </a:endParaRPr>
          </a:p>
          <a:p>
            <a:pPr algn="r" rtl="1"/>
            <a:r>
              <a:rPr lang="ar-MA" sz="2800" b="1" dirty="0" smtClean="0">
                <a:solidFill>
                  <a:schemeClr val="tx1"/>
                </a:solidFill>
                <a:latin typeface="Arial Unicode MS" pitchFamily="34" charset="-128"/>
                <a:ea typeface="Arial Unicode MS" pitchFamily="34" charset="-128"/>
                <a:cs typeface="Arial Unicode MS" pitchFamily="34" charset="-128"/>
              </a:rPr>
              <a:t>المادة 546</a:t>
            </a:r>
            <a:r>
              <a:rPr lang="ar-MA" sz="2800" dirty="0" smtClean="0">
                <a:solidFill>
                  <a:schemeClr val="tx1"/>
                </a:solidFill>
                <a:latin typeface="Arial Unicode MS" pitchFamily="34" charset="-128"/>
                <a:ea typeface="Arial Unicode MS" pitchFamily="34" charset="-128"/>
                <a:cs typeface="Arial Unicode MS" pitchFamily="34" charset="-128"/>
              </a:rPr>
              <a:t> </a:t>
            </a:r>
            <a:r>
              <a:rPr lang="ar-AE" sz="2800" dirty="0" smtClean="0">
                <a:solidFill>
                  <a:schemeClr val="tx1"/>
                </a:solidFill>
                <a:latin typeface="Arial Unicode MS" pitchFamily="34" charset="-128"/>
                <a:ea typeface="Arial Unicode MS" pitchFamily="34" charset="-128"/>
                <a:cs typeface="Arial Unicode MS" pitchFamily="34" charset="-128"/>
              </a:rPr>
              <a:t>من مدونة التجارة</a:t>
            </a:r>
            <a:r>
              <a:rPr lang="fr-FR" sz="2800" dirty="0" smtClean="0">
                <a:solidFill>
                  <a:schemeClr val="tx1"/>
                </a:solidFill>
                <a:latin typeface="Arial Unicode MS" pitchFamily="34" charset="-128"/>
                <a:ea typeface="Arial Unicode MS" pitchFamily="34" charset="-128"/>
                <a:cs typeface="Arial Unicode MS" pitchFamily="34" charset="-128"/>
              </a:rPr>
              <a:t> : </a:t>
            </a:r>
            <a:r>
              <a:rPr lang="ar-MA" sz="2800" dirty="0" smtClean="0">
                <a:solidFill>
                  <a:schemeClr val="tx1"/>
                </a:solidFill>
                <a:latin typeface="Arial Unicode MS" pitchFamily="34" charset="-128"/>
                <a:ea typeface="Arial Unicode MS" pitchFamily="34" charset="-128"/>
                <a:cs typeface="Arial Unicode MS" pitchFamily="34" charset="-128"/>
              </a:rPr>
              <a:t> يبلغ مراقب الحسابات لرئيس المقاولة الوقائع التي من شانها </a:t>
            </a:r>
            <a:r>
              <a:rPr lang="ar-MA" sz="2800" u="sng" dirty="0" smtClean="0">
                <a:solidFill>
                  <a:schemeClr val="tx1"/>
                </a:solidFill>
                <a:latin typeface="Arial Unicode MS" pitchFamily="34" charset="-128"/>
                <a:ea typeface="Arial Unicode MS" pitchFamily="34" charset="-128"/>
                <a:cs typeface="Arial Unicode MS" pitchFamily="34" charset="-128"/>
              </a:rPr>
              <a:t>الإخلال باستمرارية استغلالها </a:t>
            </a:r>
            <a:r>
              <a:rPr lang="ar-MA" sz="2800" dirty="0" smtClean="0">
                <a:solidFill>
                  <a:schemeClr val="tx1"/>
                </a:solidFill>
                <a:latin typeface="Arial Unicode MS" pitchFamily="34" charset="-128"/>
                <a:ea typeface="Arial Unicode MS" pitchFamily="34" charset="-128"/>
                <a:cs typeface="Arial Unicode MS" pitchFamily="34" charset="-128"/>
              </a:rPr>
              <a:t>داخل ثمانية أيام من اكتشافه لها </a:t>
            </a:r>
            <a:r>
              <a:rPr lang="ar-MA" sz="2800" dirty="0" err="1" smtClean="0">
                <a:solidFill>
                  <a:schemeClr val="tx1"/>
                </a:solidFill>
                <a:latin typeface="Arial Unicode MS" pitchFamily="34" charset="-128"/>
                <a:ea typeface="Arial Unicode MS" pitchFamily="34" charset="-128"/>
                <a:cs typeface="Arial Unicode MS" pitchFamily="34" charset="-128"/>
              </a:rPr>
              <a:t>و</a:t>
            </a:r>
            <a:r>
              <a:rPr lang="ar-MA" sz="2800" dirty="0" smtClean="0">
                <a:solidFill>
                  <a:schemeClr val="tx1"/>
                </a:solidFill>
                <a:latin typeface="Arial Unicode MS" pitchFamily="34" charset="-128"/>
                <a:ea typeface="Arial Unicode MS" pitchFamily="34" charset="-128"/>
                <a:cs typeface="Arial Unicode MS" pitchFamily="34" charset="-128"/>
              </a:rPr>
              <a:t> يدعوه فيها إلى تصحيح دلك الإخلال.</a:t>
            </a:r>
            <a:r>
              <a:rPr lang="fr-FR" sz="2800" dirty="0" smtClean="0">
                <a:solidFill>
                  <a:schemeClr val="tx1"/>
                </a:solidFill>
                <a:latin typeface="Arial Unicode MS" pitchFamily="34" charset="-128"/>
                <a:ea typeface="Arial Unicode MS" pitchFamily="34" charset="-128"/>
                <a:cs typeface="Arial Unicode MS" pitchFamily="34" charset="-128"/>
              </a:rPr>
              <a:t> </a:t>
            </a:r>
            <a:r>
              <a:rPr lang="ar-MA" sz="2800" dirty="0" smtClean="0">
                <a:solidFill>
                  <a:schemeClr val="tx1"/>
                </a:solidFill>
                <a:latin typeface="Arial Unicode MS" pitchFamily="34" charset="-128"/>
                <a:ea typeface="Arial Unicode MS" pitchFamily="34" charset="-128"/>
                <a:cs typeface="Arial Unicode MS" pitchFamily="34" charset="-128"/>
              </a:rPr>
              <a:t>ادا لم يستحب رئيس المقاولة لدلك خلال خمسة عشر يوما من التوصل أو لم يصل شخصيا أو بعد تداول مجلس الإدارة أو مجلس المراقبة إلى نتيجة مفيدة وجب عليه العمل على تداول الجمعية العامة المقبلة في شان دلك بعد سماعها لتقرير مراقب</a:t>
            </a:r>
            <a:r>
              <a:rPr lang="fr-FR" dirty="0" smtClean="0">
                <a:solidFill>
                  <a:schemeClr val="tx1"/>
                </a:solidFill>
                <a:latin typeface="Arial Unicode MS" pitchFamily="34" charset="-128"/>
                <a:ea typeface="Arial Unicode MS" pitchFamily="34" charset="-128"/>
                <a:cs typeface="Arial Unicode MS" pitchFamily="34" charset="-128"/>
              </a:rPr>
              <a:t> </a:t>
            </a:r>
            <a:r>
              <a:rPr lang="ar-AE" dirty="0" smtClean="0">
                <a:solidFill>
                  <a:schemeClr val="tx1"/>
                </a:solidFill>
                <a:latin typeface="Arial Unicode MS" pitchFamily="34" charset="-128"/>
                <a:ea typeface="Arial Unicode MS" pitchFamily="34" charset="-128"/>
                <a:cs typeface="Arial Unicode MS" pitchFamily="34" charset="-128"/>
              </a:rPr>
              <a:t>الحسابات</a:t>
            </a:r>
            <a:r>
              <a:rPr lang="fr-FR" dirty="0" smtClean="0">
                <a:solidFill>
                  <a:schemeClr val="tx1"/>
                </a:solidFill>
                <a:latin typeface="Arial Unicode MS" pitchFamily="34" charset="-128"/>
                <a:ea typeface="Arial Unicode MS" pitchFamily="34" charset="-128"/>
                <a:cs typeface="Arial Unicode MS" pitchFamily="34" charset="-128"/>
              </a:rPr>
              <a:t>.</a:t>
            </a:r>
            <a:endParaRPr lang="fr-FR" dirty="0">
              <a:solidFill>
                <a:schemeClr val="tx1"/>
              </a:solidFill>
              <a:latin typeface="Arial Unicode MS" pitchFamily="34" charset="-128"/>
              <a:ea typeface="Arial Unicode MS" pitchFamily="34" charset="-128"/>
              <a:cs typeface="Arial Unicode MS" pitchFamily="34" charset="-128"/>
            </a:endParaRPr>
          </a:p>
        </p:txBody>
      </p:sp>
      <p:sp>
        <p:nvSpPr>
          <p:cNvPr id="4" name="Espace réservé du numéro de diapositive 3"/>
          <p:cNvSpPr>
            <a:spLocks noGrp="1"/>
          </p:cNvSpPr>
          <p:nvPr>
            <p:ph type="sldNum" sz="quarter" idx="12"/>
          </p:nvPr>
        </p:nvSpPr>
        <p:spPr/>
        <p:txBody>
          <a:bodyPr>
            <a:normAutofit fontScale="92500" lnSpcReduction="10000"/>
          </a:bodyPr>
          <a:lstStyle/>
          <a:p>
            <a:fld id="{0CD57435-6E18-4CE3-AE07-347B2EFFE933}" type="slidenum">
              <a:rPr lang="fr-FR" sz="2000" smtClean="0">
                <a:solidFill>
                  <a:schemeClr val="tx1"/>
                </a:solidFill>
              </a:rPr>
              <a:pPr/>
              <a:t>5</a:t>
            </a:fld>
            <a:endParaRPr lang="fr-FR" sz="2000"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214290"/>
            <a:ext cx="8543956" cy="6643710"/>
          </a:xfrm>
        </p:spPr>
        <p:txBody>
          <a:bodyPr>
            <a:normAutofit/>
          </a:bodyPr>
          <a:lstStyle/>
          <a:p>
            <a:endParaRPr lang="fr-FR" sz="3000" b="1" dirty="0" smtClean="0">
              <a:latin typeface="Calibri" pitchFamily="34" charset="0"/>
              <a:cs typeface="Calibri" pitchFamily="34" charset="0"/>
            </a:endParaRPr>
          </a:p>
          <a:p>
            <a:r>
              <a:rPr lang="fr-FR" sz="3000" b="1" dirty="0" smtClean="0">
                <a:latin typeface="Calibri" pitchFamily="34" charset="0"/>
                <a:cs typeface="Calibri" pitchFamily="34" charset="0"/>
              </a:rPr>
              <a:t>Article 547 </a:t>
            </a:r>
            <a:r>
              <a:rPr lang="fr-FR" sz="3000" dirty="0" smtClean="0">
                <a:latin typeface="Calibri" pitchFamily="34" charset="0"/>
                <a:cs typeface="Calibri" pitchFamily="34" charset="0"/>
              </a:rPr>
              <a:t>du code de commerce</a:t>
            </a:r>
            <a:r>
              <a:rPr lang="fr-FR" sz="3000" b="1" dirty="0" smtClean="0">
                <a:latin typeface="Calibri" pitchFamily="34" charset="0"/>
                <a:cs typeface="Calibri" pitchFamily="34" charset="0"/>
              </a:rPr>
              <a:t> :</a:t>
            </a:r>
            <a:r>
              <a:rPr lang="fr-FR" sz="3000" dirty="0" smtClean="0">
                <a:latin typeface="Calibri" pitchFamily="34" charset="0"/>
                <a:cs typeface="Calibri" pitchFamily="34" charset="0"/>
              </a:rPr>
              <a:t> Faute d’une délibération de l’assemblée générale à ce sujet, ou s’il a été constaté que malgré les décisions prises par cette assemblée, la continuité de l’exploitation demeure compromise, </a:t>
            </a:r>
            <a:r>
              <a:rPr lang="fr-FR" sz="3000" u="sng" dirty="0" smtClean="0">
                <a:latin typeface="Calibri" pitchFamily="34" charset="0"/>
                <a:cs typeface="Calibri" pitchFamily="34" charset="0"/>
              </a:rPr>
              <a:t>le président du tribunal en est informé par le commissaire aux comptes.</a:t>
            </a:r>
          </a:p>
          <a:p>
            <a:pPr algn="r" rtl="1">
              <a:buNone/>
            </a:pPr>
            <a:r>
              <a:rPr lang="ar-MA" sz="3000" b="1" dirty="0" smtClean="0">
                <a:latin typeface="Calibri" pitchFamily="34" charset="0"/>
                <a:cs typeface="Calibri" pitchFamily="34" charset="0"/>
              </a:rPr>
              <a:t>  المادة 547</a:t>
            </a:r>
            <a:r>
              <a:rPr lang="ar-MA" sz="3000" dirty="0" smtClean="0">
                <a:latin typeface="Calibri" pitchFamily="34" charset="0"/>
                <a:cs typeface="Calibri" pitchFamily="34" charset="0"/>
              </a:rPr>
              <a:t> </a:t>
            </a:r>
            <a:r>
              <a:rPr lang="ar-AE" sz="3000" dirty="0" smtClean="0">
                <a:latin typeface="Calibri" pitchFamily="34" charset="0"/>
                <a:cs typeface="Calibri" pitchFamily="34" charset="0"/>
              </a:rPr>
              <a:t>من مدونة التجارة</a:t>
            </a:r>
            <a:r>
              <a:rPr lang="fr-FR" sz="3000" dirty="0" smtClean="0">
                <a:latin typeface="Calibri" pitchFamily="34" charset="0"/>
                <a:cs typeface="Calibri" pitchFamily="34" charset="0"/>
              </a:rPr>
              <a:t> : </a:t>
            </a:r>
          </a:p>
          <a:p>
            <a:pPr algn="r">
              <a:buNone/>
            </a:pPr>
            <a:r>
              <a:rPr lang="ar-MA" sz="3000" dirty="0" smtClean="0">
                <a:latin typeface="Calibri" pitchFamily="34" charset="0"/>
                <a:cs typeface="Calibri" pitchFamily="34" charset="0"/>
              </a:rPr>
              <a:t>في حالة عدم تداول الجمعية العامة في الموضوع أو ادا لوحظ أن الاستمرارية ما زالت مختلة رغم القرار المتخذ من طرف الجمعية </a:t>
            </a:r>
            <a:r>
              <a:rPr lang="fr-FR" sz="3000" dirty="0" smtClean="0">
                <a:latin typeface="Calibri" pitchFamily="34" charset="0"/>
                <a:cs typeface="Calibri" pitchFamily="34" charset="0"/>
              </a:rPr>
              <a:t>.</a:t>
            </a:r>
            <a:r>
              <a:rPr lang="ar-MA" sz="3000" dirty="0" smtClean="0">
                <a:latin typeface="Calibri" pitchFamily="34" charset="0"/>
                <a:cs typeface="Calibri" pitchFamily="34" charset="0"/>
              </a:rPr>
              <a:t>من طرف مراقب الحسابات</a:t>
            </a:r>
            <a:r>
              <a:rPr lang="fr-FR" sz="3000" dirty="0" smtClean="0">
                <a:latin typeface="Calibri" pitchFamily="34" charset="0"/>
                <a:cs typeface="Calibri" pitchFamily="34" charset="0"/>
              </a:rPr>
              <a:t> </a:t>
            </a:r>
            <a:r>
              <a:rPr lang="ar-MA" sz="3000" dirty="0" smtClean="0">
                <a:latin typeface="Calibri" pitchFamily="34" charset="0"/>
                <a:cs typeface="Calibri" pitchFamily="34" charset="0"/>
              </a:rPr>
              <a:t>العامة اخبر رئيس المحكمة بدلك</a:t>
            </a:r>
            <a:endParaRPr lang="fr-FR" sz="3000" dirty="0">
              <a:latin typeface="Calibri" pitchFamily="34" charset="0"/>
              <a:cs typeface="Calibri" pitchFamily="34" charset="0"/>
            </a:endParaRPr>
          </a:p>
        </p:txBody>
      </p:sp>
      <p:sp>
        <p:nvSpPr>
          <p:cNvPr id="4" name="Espace réservé du numéro de diapositive 3"/>
          <p:cNvSpPr>
            <a:spLocks noGrp="1"/>
          </p:cNvSpPr>
          <p:nvPr>
            <p:ph type="sldNum" sz="quarter" idx="12"/>
          </p:nvPr>
        </p:nvSpPr>
        <p:spPr/>
        <p:txBody>
          <a:bodyPr>
            <a:normAutofit fontScale="92500" lnSpcReduction="10000"/>
          </a:bodyPr>
          <a:lstStyle/>
          <a:p>
            <a:fld id="{0CD57435-6E18-4CE3-AE07-347B2EFFE933}" type="slidenum">
              <a:rPr lang="fr-FR" sz="2000" smtClean="0">
                <a:solidFill>
                  <a:schemeClr val="tx1"/>
                </a:solidFill>
              </a:rPr>
              <a:pPr/>
              <a:t>6</a:t>
            </a:fld>
            <a:endParaRPr lang="fr-FR" sz="2000"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214290"/>
            <a:ext cx="8543956" cy="6429420"/>
          </a:xfrm>
        </p:spPr>
        <p:txBody>
          <a:bodyPr/>
          <a:lstStyle/>
          <a:p>
            <a:pPr>
              <a:buNone/>
            </a:pPr>
            <a:endParaRPr lang="fr-FR" dirty="0" smtClean="0"/>
          </a:p>
          <a:p>
            <a:pPr>
              <a:buNone/>
            </a:pPr>
            <a:endParaRPr lang="fr-FR" dirty="0" smtClean="0"/>
          </a:p>
          <a:p>
            <a:pPr>
              <a:buNone/>
            </a:pPr>
            <a:endParaRPr lang="fr-FR" dirty="0" smtClean="0"/>
          </a:p>
          <a:p>
            <a:pPr>
              <a:buNone/>
            </a:pPr>
            <a:endParaRPr lang="fr-FR" dirty="0" smtClean="0"/>
          </a:p>
          <a:p>
            <a:pPr>
              <a:buNone/>
            </a:pPr>
            <a:r>
              <a:rPr lang="fr-FR" dirty="0" smtClean="0"/>
              <a:t>   Les articles 548 à 559 du code de commerce traitent des compétences du président du tribunal de commerce en ce qui concerne la procédure d ’alerte.</a:t>
            </a:r>
            <a:endParaRPr lang="fr-FR" dirty="0"/>
          </a:p>
        </p:txBody>
      </p:sp>
      <p:sp>
        <p:nvSpPr>
          <p:cNvPr id="4" name="Espace réservé du numéro de diapositive 3"/>
          <p:cNvSpPr>
            <a:spLocks noGrp="1"/>
          </p:cNvSpPr>
          <p:nvPr>
            <p:ph type="sldNum" sz="quarter" idx="12"/>
          </p:nvPr>
        </p:nvSpPr>
        <p:spPr/>
        <p:txBody>
          <a:bodyPr>
            <a:normAutofit fontScale="92500" lnSpcReduction="10000"/>
          </a:bodyPr>
          <a:lstStyle/>
          <a:p>
            <a:fld id="{0CD57435-6E18-4CE3-AE07-347B2EFFE933}" type="slidenum">
              <a:rPr lang="fr-FR" sz="2000" smtClean="0">
                <a:solidFill>
                  <a:schemeClr val="tx1"/>
                </a:solidFill>
              </a:rPr>
              <a:pPr/>
              <a:t>7</a:t>
            </a:fld>
            <a:endParaRPr lang="fr-FR" sz="2000"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214338"/>
            <a:ext cx="8429684" cy="1000132"/>
          </a:xfrm>
        </p:spPr>
        <p:txBody>
          <a:bodyPr>
            <a:normAutofit/>
          </a:bodyPr>
          <a:lstStyle/>
          <a:p>
            <a:r>
              <a:rPr lang="fr-FR" sz="3200" b="1" dirty="0" smtClean="0">
                <a:solidFill>
                  <a:schemeClr val="accent1">
                    <a:lumMod val="75000"/>
                  </a:schemeClr>
                </a:solidFill>
              </a:rPr>
              <a:t>B.  Situation de la législation Française : </a:t>
            </a:r>
            <a:endParaRPr lang="fr-FR" sz="3200" b="1" dirty="0">
              <a:solidFill>
                <a:schemeClr val="accent1">
                  <a:lumMod val="75000"/>
                </a:schemeClr>
              </a:solidFill>
            </a:endParaRPr>
          </a:p>
        </p:txBody>
      </p:sp>
      <p:sp>
        <p:nvSpPr>
          <p:cNvPr id="3" name="Sous-titre 2"/>
          <p:cNvSpPr>
            <a:spLocks noGrp="1"/>
          </p:cNvSpPr>
          <p:nvPr>
            <p:ph type="subTitle" idx="1"/>
          </p:nvPr>
        </p:nvSpPr>
        <p:spPr>
          <a:xfrm>
            <a:off x="0" y="1214422"/>
            <a:ext cx="8929718" cy="5643578"/>
          </a:xfrm>
        </p:spPr>
        <p:txBody>
          <a:bodyPr>
            <a:normAutofit fontScale="85000" lnSpcReduction="20000"/>
          </a:bodyPr>
          <a:lstStyle/>
          <a:p>
            <a:pPr algn="l"/>
            <a:r>
              <a:rPr lang="fr-FR" dirty="0" smtClean="0">
                <a:solidFill>
                  <a:schemeClr val="tx1"/>
                </a:solidFill>
                <a:latin typeface="Calibri" pitchFamily="34" charset="0"/>
                <a:cs typeface="Calibri" pitchFamily="34" charset="0"/>
              </a:rPr>
              <a:t>Ce sont les articles du L 234-1 à L 234- 4 du code de commerce français.</a:t>
            </a:r>
          </a:p>
          <a:p>
            <a:pPr algn="l"/>
            <a:r>
              <a:rPr lang="fr-FR" dirty="0" smtClean="0">
                <a:solidFill>
                  <a:schemeClr val="tx1"/>
                </a:solidFill>
                <a:latin typeface="Calibri" pitchFamily="34" charset="0"/>
                <a:cs typeface="Calibri" pitchFamily="34" charset="0"/>
              </a:rPr>
              <a:t> </a:t>
            </a:r>
            <a:r>
              <a:rPr lang="fr-FR" b="1" dirty="0" smtClean="0">
                <a:solidFill>
                  <a:schemeClr val="tx1"/>
                </a:solidFill>
                <a:latin typeface="Calibri" pitchFamily="34" charset="0"/>
                <a:cs typeface="Calibri" pitchFamily="34" charset="0"/>
              </a:rPr>
              <a:t>L’article 234-1-</a:t>
            </a:r>
            <a:r>
              <a:rPr lang="fr-FR" dirty="0" smtClean="0">
                <a:solidFill>
                  <a:schemeClr val="tx1"/>
                </a:solidFill>
                <a:latin typeface="Calibri" pitchFamily="34" charset="0"/>
                <a:cs typeface="Calibri" pitchFamily="34" charset="0"/>
              </a:rPr>
              <a:t>Stipule : Lorsque le commissaire aux comptes d’une société anonyme relève à l’occasion de l’exercice de sa mission, des faits de nature à compromettre la continuité de l’exploitation, il en informe le président du conseil d’administration.</a:t>
            </a:r>
          </a:p>
          <a:p>
            <a:pPr algn="l"/>
            <a:r>
              <a:rPr lang="fr-FR" dirty="0" smtClean="0">
                <a:solidFill>
                  <a:schemeClr val="tx1"/>
                </a:solidFill>
                <a:latin typeface="Calibri" pitchFamily="34" charset="0"/>
                <a:cs typeface="Calibri" pitchFamily="34" charset="0"/>
              </a:rPr>
              <a:t>A défaut de réponse sous 15 jours,  le commissaire aux comptes invite par écrit dont copie est transmise au président du tribunal de commerce, le président du conseil d’administration à faire délibérer le conseil d’administration sur les fautes relevées :</a:t>
            </a:r>
          </a:p>
          <a:p>
            <a:pPr algn="l"/>
            <a:r>
              <a:rPr lang="fr-FR" dirty="0" smtClean="0">
                <a:solidFill>
                  <a:schemeClr val="tx1"/>
                </a:solidFill>
                <a:latin typeface="Calibri" pitchFamily="34" charset="0"/>
                <a:cs typeface="Calibri" pitchFamily="34" charset="0"/>
              </a:rPr>
              <a:t>Le commissaire aux comptes est convoqué à cette séance .</a:t>
            </a:r>
          </a:p>
          <a:p>
            <a:pPr algn="l"/>
            <a:r>
              <a:rPr lang="fr-FR" dirty="0" smtClean="0">
                <a:solidFill>
                  <a:schemeClr val="tx1"/>
                </a:solidFill>
                <a:latin typeface="Calibri" pitchFamily="34" charset="0"/>
                <a:cs typeface="Calibri" pitchFamily="34" charset="0"/>
              </a:rPr>
              <a:t>La délibération  du conseil est communiquée au président du tribunal de commerce.</a:t>
            </a:r>
          </a:p>
          <a:p>
            <a:pPr algn="l"/>
            <a:endParaRPr lang="fr-FR" dirty="0">
              <a:solidFill>
                <a:schemeClr val="tx1"/>
              </a:solidFill>
            </a:endParaRPr>
          </a:p>
        </p:txBody>
      </p:sp>
      <p:sp>
        <p:nvSpPr>
          <p:cNvPr id="4" name="Espace réservé du numéro de diapositive 3"/>
          <p:cNvSpPr>
            <a:spLocks noGrp="1"/>
          </p:cNvSpPr>
          <p:nvPr>
            <p:ph type="sldNum" sz="quarter" idx="12"/>
          </p:nvPr>
        </p:nvSpPr>
        <p:spPr/>
        <p:txBody>
          <a:bodyPr/>
          <a:lstStyle/>
          <a:p>
            <a:fld id="{0CD57435-6E18-4CE3-AE07-347B2EFFE933}" type="slidenum">
              <a:rPr lang="fr-FR" sz="2000" smtClean="0">
                <a:solidFill>
                  <a:schemeClr val="tx1"/>
                </a:solidFill>
              </a:rPr>
              <a:pPr/>
              <a:t>8</a:t>
            </a:fld>
            <a:endParaRPr lang="fr-FR" sz="2000"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14290"/>
            <a:ext cx="8786874" cy="6429420"/>
          </a:xfrm>
        </p:spPr>
        <p:txBody>
          <a:bodyPr/>
          <a:lstStyle/>
          <a:p>
            <a:pPr>
              <a:buNone/>
            </a:pPr>
            <a:endParaRPr lang="fr-FR" dirty="0" smtClean="0"/>
          </a:p>
          <a:p>
            <a:pPr>
              <a:buNone/>
            </a:pPr>
            <a:endParaRPr lang="fr-FR" sz="3000" dirty="0" smtClean="0"/>
          </a:p>
          <a:p>
            <a:pPr>
              <a:buNone/>
            </a:pPr>
            <a:r>
              <a:rPr lang="fr-FR" sz="3000" dirty="0" smtClean="0"/>
              <a:t>La procédure d’alerte a un caractère progressif </a:t>
            </a:r>
          </a:p>
          <a:p>
            <a:pPr>
              <a:buNone/>
            </a:pPr>
            <a:r>
              <a:rPr lang="fr-FR" sz="3000" dirty="0" smtClean="0"/>
              <a:t>Le  commissaire aux comptes s’adresse aux:</a:t>
            </a:r>
          </a:p>
          <a:p>
            <a:pPr>
              <a:buFont typeface="Wingdings" pitchFamily="2" charset="2"/>
              <a:buChar char="ü"/>
            </a:pPr>
            <a:r>
              <a:rPr lang="fr-FR" sz="3000" dirty="0" smtClean="0"/>
              <a:t>Dirigeants(président du conseil d’administration, gérant). </a:t>
            </a:r>
          </a:p>
          <a:p>
            <a:pPr>
              <a:buFont typeface="Wingdings" pitchFamily="2" charset="2"/>
              <a:buChar char="ü"/>
            </a:pPr>
            <a:r>
              <a:rPr lang="fr-FR" sz="3000" dirty="0" smtClean="0"/>
              <a:t> Organes d’administration(Conseil d’administration).</a:t>
            </a:r>
          </a:p>
          <a:p>
            <a:pPr>
              <a:buFont typeface="Wingdings" pitchFamily="2" charset="2"/>
              <a:buChar char="ü"/>
            </a:pPr>
            <a:r>
              <a:rPr lang="fr-FR" sz="3000" dirty="0" smtClean="0"/>
              <a:t>Assemblée ( organe collégiale).</a:t>
            </a:r>
          </a:p>
          <a:p>
            <a:pPr>
              <a:buFont typeface="Wingdings" pitchFamily="2" charset="2"/>
              <a:buChar char="ü"/>
            </a:pPr>
            <a:r>
              <a:rPr lang="fr-FR" sz="3000" dirty="0" smtClean="0"/>
              <a:t>Président du tribunal de commerce.</a:t>
            </a:r>
            <a:endParaRPr lang="fr-FR" sz="3000" dirty="0"/>
          </a:p>
        </p:txBody>
      </p:sp>
      <p:sp>
        <p:nvSpPr>
          <p:cNvPr id="4" name="Espace réservé du numéro de diapositive 3"/>
          <p:cNvSpPr>
            <a:spLocks noGrp="1"/>
          </p:cNvSpPr>
          <p:nvPr>
            <p:ph type="sldNum" sz="quarter" idx="12"/>
          </p:nvPr>
        </p:nvSpPr>
        <p:spPr/>
        <p:txBody>
          <a:bodyPr>
            <a:normAutofit fontScale="92500" lnSpcReduction="10000"/>
          </a:bodyPr>
          <a:lstStyle/>
          <a:p>
            <a:fld id="{0CD57435-6E18-4CE3-AE07-347B2EFFE933}" type="slidenum">
              <a:rPr lang="fr-FR" sz="2000" smtClean="0">
                <a:solidFill>
                  <a:schemeClr val="tx1"/>
                </a:solidFill>
              </a:rPr>
              <a:pPr/>
              <a:t>9</a:t>
            </a:fld>
            <a:endParaRPr lang="fr-FR" sz="2000"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1537</TotalTime>
  <Words>1147</Words>
  <Application>Microsoft Office PowerPoint</Application>
  <PresentationFormat>Affichage à l'écran (4:3)</PresentationFormat>
  <Paragraphs>292</Paragraphs>
  <Slides>25</Slides>
  <Notes>6</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Thème Office</vt:lpstr>
      <vt:lpstr>                                                                                                                                                                                                                                                                                                                                                  Le 24, février 2017  Mission d’alerte et critères d’intervention du commissaire aux comptes et du syndic   La comparaison du système marocain et français  الوقاية ومهمة مراقب الحسابات والسنديك  مقارنة بين القانون المغربي والفرنسي                                                      Mr. TOUGANI Mohammed                                                                           Expert comptable et judiciaire  </vt:lpstr>
      <vt:lpstr>Diapositive 2</vt:lpstr>
      <vt:lpstr>Plan</vt:lpstr>
      <vt:lpstr>Les procédures de prévention des difficultés:  </vt:lpstr>
      <vt:lpstr>Diapositive 5</vt:lpstr>
      <vt:lpstr>Diapositive 6</vt:lpstr>
      <vt:lpstr>Diapositive 7</vt:lpstr>
      <vt:lpstr>B.  Situation de la législation Française : </vt:lpstr>
      <vt:lpstr>Diapositive 9</vt:lpstr>
      <vt:lpstr>C. Le rapport spécial d’alerte </vt:lpstr>
      <vt:lpstr>Diapositive 11</vt:lpstr>
      <vt:lpstr>Diapositive 12</vt:lpstr>
      <vt:lpstr>Diapositive 13</vt:lpstr>
      <vt:lpstr>Diapositive 14</vt:lpstr>
      <vt:lpstr>Diapositive 15</vt:lpstr>
      <vt:lpstr>Diapositive 16</vt:lpstr>
      <vt:lpstr> 2 .Critères d’intervention du commissaire aux comptes: </vt:lpstr>
      <vt:lpstr>Diapositive 18</vt:lpstr>
      <vt:lpstr>Diapositive 19</vt:lpstr>
      <vt:lpstr>Diapositive 20</vt:lpstr>
      <vt:lpstr>Diapositive 21</vt:lpstr>
      <vt:lpstr>Diapositive 22</vt:lpstr>
      <vt:lpstr>3. Le syndic judiciaire et la procédure d’alerte :</vt:lpstr>
      <vt:lpstr>               Bibliographie</vt:lpstr>
      <vt:lpstr>Diapositive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Tougani</dc:creator>
  <cp:lastModifiedBy>user</cp:lastModifiedBy>
  <cp:revision>47</cp:revision>
  <dcterms:created xsi:type="dcterms:W3CDTF">2017-02-20T15:27:07Z</dcterms:created>
  <dcterms:modified xsi:type="dcterms:W3CDTF">2017-03-15T11:17:16Z</dcterms:modified>
</cp:coreProperties>
</file>